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75" r:id="rId4"/>
    <p:sldId id="258" r:id="rId5"/>
    <p:sldId id="261" r:id="rId6"/>
    <p:sldId id="262" r:id="rId7"/>
    <p:sldId id="264" r:id="rId8"/>
    <p:sldId id="265" r:id="rId9"/>
    <p:sldId id="276" r:id="rId10"/>
    <p:sldId id="278" r:id="rId11"/>
    <p:sldId id="280" r:id="rId12"/>
    <p:sldId id="277" r:id="rId13"/>
    <p:sldId id="279" r:id="rId14"/>
    <p:sldId id="283" r:id="rId15"/>
    <p:sldId id="284" r:id="rId16"/>
    <p:sldId id="282" r:id="rId17"/>
    <p:sldId id="285" r:id="rId18"/>
    <p:sldId id="286" r:id="rId19"/>
    <p:sldId id="287" r:id="rId20"/>
    <p:sldId id="288" r:id="rId21"/>
    <p:sldId id="289" r:id="rId22"/>
    <p:sldId id="290" r:id="rId23"/>
    <p:sldId id="291" r:id="rId24"/>
    <p:sldId id="292"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58" autoAdjust="0"/>
  </p:normalViewPr>
  <p:slideViewPr>
    <p:cSldViewPr snapToGrid="0">
      <p:cViewPr>
        <p:scale>
          <a:sx n="75" d="100"/>
          <a:sy n="75" d="100"/>
        </p:scale>
        <p:origin x="102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than Pasha" userId="9daeb1420909b32c" providerId="LiveId" clId="{5B68C55A-C150-46D8-B83E-828097CFA1CD}"/>
    <pc:docChg chg="custSel modSld">
      <pc:chgData name="Sulthan Pasha" userId="9daeb1420909b32c" providerId="LiveId" clId="{5B68C55A-C150-46D8-B83E-828097CFA1CD}" dt="2023-09-28T06:33:25.013" v="29" actId="13926"/>
      <pc:docMkLst>
        <pc:docMk/>
      </pc:docMkLst>
      <pc:sldChg chg="delSp modSp mod">
        <pc:chgData name="Sulthan Pasha" userId="9daeb1420909b32c" providerId="LiveId" clId="{5B68C55A-C150-46D8-B83E-828097CFA1CD}" dt="2023-09-07T16:18:19.440" v="5" actId="14100"/>
        <pc:sldMkLst>
          <pc:docMk/>
          <pc:sldMk cId="3321424218" sldId="277"/>
        </pc:sldMkLst>
        <pc:spChg chg="del mod">
          <ac:chgData name="Sulthan Pasha" userId="9daeb1420909b32c" providerId="LiveId" clId="{5B68C55A-C150-46D8-B83E-828097CFA1CD}" dt="2023-09-07T16:18:01.904" v="3" actId="478"/>
          <ac:spMkLst>
            <pc:docMk/>
            <pc:sldMk cId="3321424218" sldId="277"/>
            <ac:spMk id="3" creationId="{953826A0-D365-4DD1-63FA-24FD295A1493}"/>
          </ac:spMkLst>
        </pc:spChg>
        <pc:picChg chg="mod">
          <ac:chgData name="Sulthan Pasha" userId="9daeb1420909b32c" providerId="LiveId" clId="{5B68C55A-C150-46D8-B83E-828097CFA1CD}" dt="2023-09-07T16:18:19.440" v="5" actId="14100"/>
          <ac:picMkLst>
            <pc:docMk/>
            <pc:sldMk cId="3321424218" sldId="277"/>
            <ac:picMk id="4" creationId="{AEFCBBA1-72F1-7CCA-FC56-AEAC29027608}"/>
          </ac:picMkLst>
        </pc:picChg>
      </pc:sldChg>
      <pc:sldChg chg="modSp mod">
        <pc:chgData name="Sulthan Pasha" userId="9daeb1420909b32c" providerId="LiveId" clId="{5B68C55A-C150-46D8-B83E-828097CFA1CD}" dt="2023-09-28T04:29:03.731" v="7" actId="13926"/>
        <pc:sldMkLst>
          <pc:docMk/>
          <pc:sldMk cId="2200480254" sldId="280"/>
        </pc:sldMkLst>
        <pc:spChg chg="mod">
          <ac:chgData name="Sulthan Pasha" userId="9daeb1420909b32c" providerId="LiveId" clId="{5B68C55A-C150-46D8-B83E-828097CFA1CD}" dt="2023-09-28T04:29:03.731" v="7" actId="13926"/>
          <ac:spMkLst>
            <pc:docMk/>
            <pc:sldMk cId="2200480254" sldId="280"/>
            <ac:spMk id="3" creationId="{EE3CEBBE-A17A-7227-E230-AEC88AFCCA7F}"/>
          </ac:spMkLst>
        </pc:spChg>
      </pc:sldChg>
      <pc:sldChg chg="modSp mod">
        <pc:chgData name="Sulthan Pasha" userId="9daeb1420909b32c" providerId="LiveId" clId="{5B68C55A-C150-46D8-B83E-828097CFA1CD}" dt="2023-09-28T06:30:36.129" v="23" actId="13926"/>
        <pc:sldMkLst>
          <pc:docMk/>
          <pc:sldMk cId="289910024" sldId="282"/>
        </pc:sldMkLst>
        <pc:spChg chg="mod">
          <ac:chgData name="Sulthan Pasha" userId="9daeb1420909b32c" providerId="LiveId" clId="{5B68C55A-C150-46D8-B83E-828097CFA1CD}" dt="2023-09-28T06:30:36.129" v="23" actId="13926"/>
          <ac:spMkLst>
            <pc:docMk/>
            <pc:sldMk cId="289910024" sldId="282"/>
            <ac:spMk id="3" creationId="{B499720E-8AC3-CCED-8069-063E13FE4798}"/>
          </ac:spMkLst>
        </pc:spChg>
      </pc:sldChg>
      <pc:sldChg chg="modSp mod">
        <pc:chgData name="Sulthan Pasha" userId="9daeb1420909b32c" providerId="LiveId" clId="{5B68C55A-C150-46D8-B83E-828097CFA1CD}" dt="2023-09-28T06:33:25.013" v="29" actId="13926"/>
        <pc:sldMkLst>
          <pc:docMk/>
          <pc:sldMk cId="1554163784" sldId="285"/>
        </pc:sldMkLst>
        <pc:spChg chg="mod">
          <ac:chgData name="Sulthan Pasha" userId="9daeb1420909b32c" providerId="LiveId" clId="{5B68C55A-C150-46D8-B83E-828097CFA1CD}" dt="2023-09-28T06:33:25.013" v="29" actId="13926"/>
          <ac:spMkLst>
            <pc:docMk/>
            <pc:sldMk cId="1554163784" sldId="285"/>
            <ac:spMk id="3" creationId="{E2305F8D-C54A-AB47-CB2A-0CBCA722353D}"/>
          </ac:spMkLst>
        </pc:spChg>
      </pc:sldChg>
      <pc:sldChg chg="delSp modSp mod">
        <pc:chgData name="Sulthan Pasha" userId="9daeb1420909b32c" providerId="LiveId" clId="{5B68C55A-C150-46D8-B83E-828097CFA1CD}" dt="2023-09-28T06:25:01.570" v="21" actId="1076"/>
        <pc:sldMkLst>
          <pc:docMk/>
          <pc:sldMk cId="3516988450" sldId="291"/>
        </pc:sldMkLst>
        <pc:spChg chg="del mod">
          <ac:chgData name="Sulthan Pasha" userId="9daeb1420909b32c" providerId="LiveId" clId="{5B68C55A-C150-46D8-B83E-828097CFA1CD}" dt="2023-09-28T06:24:25.885" v="18" actId="478"/>
          <ac:spMkLst>
            <pc:docMk/>
            <pc:sldMk cId="3516988450" sldId="291"/>
            <ac:spMk id="2" creationId="{C328753A-CCC2-C574-3913-C7C654555D54}"/>
          </ac:spMkLst>
        </pc:spChg>
        <pc:spChg chg="mod">
          <ac:chgData name="Sulthan Pasha" userId="9daeb1420909b32c" providerId="LiveId" clId="{5B68C55A-C150-46D8-B83E-828097CFA1CD}" dt="2023-09-28T06:24:50.960" v="20" actId="1076"/>
          <ac:spMkLst>
            <pc:docMk/>
            <pc:sldMk cId="3516988450" sldId="291"/>
            <ac:spMk id="3" creationId="{D9AD6078-35F8-61C3-2CF8-0A0EECFF24CD}"/>
          </ac:spMkLst>
        </pc:spChg>
        <pc:picChg chg="mod">
          <ac:chgData name="Sulthan Pasha" userId="9daeb1420909b32c" providerId="LiveId" clId="{5B68C55A-C150-46D8-B83E-828097CFA1CD}" dt="2023-09-28T06:25:01.570" v="21" actId="1076"/>
          <ac:picMkLst>
            <pc:docMk/>
            <pc:sldMk cId="3516988450" sldId="291"/>
            <ac:picMk id="4" creationId="{123CF00E-4E82-1953-D5BA-36438E98686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4:59.87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01.07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04.41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0,'0'4,"0"1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04.76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0,'8'0,"3"0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05.26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38.39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47.004"/>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19,'0'-8,"0"-2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8T02:35:51.63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09b1104c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09b1104c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09b1104c7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09b1104c7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dcadaf1e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dcadaf1e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e4d8bf3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e4d8bf3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2e4d8bf39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2e4d8bf39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2e4d8bf39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2e4d8bf39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32c6a30f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32c6a30f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customXml" Target="../ink/ink1.xml"/><Relationship Id="rId12"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3.xml"/><Relationship Id="rId4" Type="http://schemas.openxmlformats.org/officeDocument/2006/relationships/image" Target="../media/image2.png"/><Relationship Id="rId9" Type="http://schemas.openxmlformats.org/officeDocument/2006/relationships/customXml" Target="../ink/ink2.xml"/><Relationship Id="rId1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customXml" Target="../ink/ink6.xml"/><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customXml" Target="../ink/ink8.xml"/><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11175"/>
            <a:ext cx="8520600" cy="20526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Clr>
                <a:schemeClr val="dk1"/>
              </a:buClr>
              <a:buSzPts val="1100"/>
              <a:buFont typeface="Arial"/>
              <a:buNone/>
            </a:pPr>
            <a:r>
              <a:rPr lang="en" sz="3200" b="1">
                <a:latin typeface="Cambria"/>
                <a:ea typeface="Cambria"/>
                <a:cs typeface="Cambria"/>
                <a:sym typeface="Cambria"/>
              </a:rPr>
              <a:t>Biology for Engineers</a:t>
            </a:r>
            <a:endParaRPr sz="3200" b="1">
              <a:latin typeface="Cambria"/>
              <a:ea typeface="Cambria"/>
              <a:cs typeface="Cambria"/>
              <a:sym typeface="Cambria"/>
            </a:endParaRPr>
          </a:p>
          <a:p>
            <a:pPr marL="0" lvl="0" indent="0" algn="ctr" rtl="0">
              <a:lnSpc>
                <a:spcPct val="115000"/>
              </a:lnSpc>
              <a:spcBef>
                <a:spcPts val="0"/>
              </a:spcBef>
              <a:spcAft>
                <a:spcPts val="0"/>
              </a:spcAft>
              <a:buNone/>
            </a:pPr>
            <a:r>
              <a:rPr lang="en" sz="3200" b="1">
                <a:latin typeface="Cambria"/>
                <a:ea typeface="Cambria"/>
                <a:cs typeface="Cambria"/>
                <a:sym typeface="Cambria"/>
              </a:rPr>
              <a:t> </a:t>
            </a:r>
            <a:r>
              <a:rPr lang="en" sz="2600" b="1"/>
              <a:t>21BE45</a:t>
            </a:r>
            <a:endParaRPr sz="6800" b="1"/>
          </a:p>
        </p:txBody>
      </p:sp>
      <p:pic>
        <p:nvPicPr>
          <p:cNvPr id="55" name="Google Shape;55;p13"/>
          <p:cNvPicPr preferRelativeResize="0"/>
          <p:nvPr/>
        </p:nvPicPr>
        <p:blipFill>
          <a:blip r:embed="rId3">
            <a:alphaModFix/>
          </a:blip>
          <a:stretch>
            <a:fillRect/>
          </a:stretch>
        </p:blipFill>
        <p:spPr>
          <a:xfrm>
            <a:off x="7943850" y="54850"/>
            <a:ext cx="1144643" cy="1211975"/>
          </a:xfrm>
          <a:prstGeom prst="rect">
            <a:avLst/>
          </a:prstGeom>
          <a:noFill/>
          <a:ln>
            <a:noFill/>
          </a:ln>
        </p:spPr>
      </p:pic>
      <p:pic>
        <p:nvPicPr>
          <p:cNvPr id="56" name="Google Shape;56;p13"/>
          <p:cNvPicPr preferRelativeResize="0"/>
          <p:nvPr/>
        </p:nvPicPr>
        <p:blipFill>
          <a:blip r:embed="rId4">
            <a:alphaModFix/>
          </a:blip>
          <a:stretch>
            <a:fillRect/>
          </a:stretch>
        </p:blipFill>
        <p:spPr>
          <a:xfrm>
            <a:off x="457200" y="2568575"/>
            <a:ext cx="7924800" cy="57150"/>
          </a:xfrm>
          <a:prstGeom prst="rect">
            <a:avLst/>
          </a:prstGeom>
          <a:noFill/>
          <a:ln>
            <a:noFill/>
          </a:ln>
        </p:spPr>
      </p:pic>
      <p:sp>
        <p:nvSpPr>
          <p:cNvPr id="57" name="Google Shape;57;p13"/>
          <p:cNvSpPr txBox="1"/>
          <p:nvPr/>
        </p:nvSpPr>
        <p:spPr>
          <a:xfrm>
            <a:off x="109800" y="3038125"/>
            <a:ext cx="4678500" cy="184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800" b="1">
                <a:solidFill>
                  <a:schemeClr val="dk1"/>
                </a:solidFill>
                <a:latin typeface="Cambria"/>
                <a:ea typeface="Cambria"/>
                <a:cs typeface="Cambria"/>
                <a:sym typeface="Cambria"/>
              </a:rPr>
              <a:t>Dr. Prashantha Karunakar</a:t>
            </a:r>
            <a:endParaRPr sz="1800" b="1">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800">
                <a:solidFill>
                  <a:schemeClr val="dk1"/>
                </a:solidFill>
                <a:latin typeface="Cambria"/>
                <a:ea typeface="Cambria"/>
                <a:cs typeface="Cambria"/>
                <a:sym typeface="Cambria"/>
              </a:rPr>
              <a:t>Associate Professor</a:t>
            </a:r>
            <a:endParaRPr sz="18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800">
                <a:solidFill>
                  <a:schemeClr val="dk1"/>
                </a:solidFill>
                <a:latin typeface="Cambria"/>
                <a:ea typeface="Cambria"/>
                <a:cs typeface="Cambria"/>
                <a:sym typeface="Cambria"/>
              </a:rPr>
              <a:t>Department of Biotechnology</a:t>
            </a:r>
            <a:endParaRPr sz="18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800">
                <a:solidFill>
                  <a:schemeClr val="dk1"/>
                </a:solidFill>
                <a:latin typeface="Cambria"/>
                <a:ea typeface="Cambria"/>
                <a:cs typeface="Cambria"/>
                <a:sym typeface="Cambria"/>
              </a:rPr>
              <a:t>Dayananda Sagar College of Engineering</a:t>
            </a:r>
            <a:endParaRPr sz="18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800">
                <a:solidFill>
                  <a:schemeClr val="dk1"/>
                </a:solidFill>
                <a:latin typeface="Cambria"/>
                <a:ea typeface="Cambria"/>
                <a:cs typeface="Cambria"/>
                <a:sym typeface="Cambria"/>
              </a:rPr>
              <a:t>Bangalore</a:t>
            </a:r>
            <a:endParaRPr sz="18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800">
                <a:solidFill>
                  <a:schemeClr val="dk1"/>
                </a:solidFill>
                <a:latin typeface="Cambria"/>
                <a:ea typeface="Cambria"/>
                <a:cs typeface="Cambria"/>
                <a:sym typeface="Cambria"/>
              </a:rPr>
              <a:t>prashantha-bt@dayanandasagar.edu</a:t>
            </a:r>
            <a:endParaRPr sz="180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D36A-0C1E-D39D-923D-5EF4A14FC424}"/>
              </a:ext>
            </a:extLst>
          </p:cNvPr>
          <p:cNvSpPr>
            <a:spLocks noGrp="1"/>
          </p:cNvSpPr>
          <p:nvPr>
            <p:ph type="title"/>
          </p:nvPr>
        </p:nvSpPr>
        <p:spPr>
          <a:xfrm>
            <a:off x="311700" y="445025"/>
            <a:ext cx="8520600" cy="200017"/>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A19F581A-542F-BD6A-2D38-C4D5DBD7DE51}"/>
              </a:ext>
            </a:extLst>
          </p:cNvPr>
          <p:cNvSpPr>
            <a:spLocks noGrp="1"/>
          </p:cNvSpPr>
          <p:nvPr>
            <p:ph type="body" idx="1"/>
          </p:nvPr>
        </p:nvSpPr>
        <p:spPr>
          <a:xfrm>
            <a:off x="311700" y="715926"/>
            <a:ext cx="8520600" cy="3852949"/>
          </a:xfrm>
        </p:spPr>
        <p:txBody>
          <a:bodyPr>
            <a:normAutofit fontScale="92500" lnSpcReduction="10000"/>
          </a:bodyPr>
          <a:lstStyle/>
          <a:p>
            <a:pPr marL="114300" indent="0">
              <a:buNone/>
            </a:pPr>
            <a:r>
              <a:rPr lang="en-US" sz="2000" b="0" i="0" dirty="0">
                <a:solidFill>
                  <a:srgbClr val="C00000"/>
                </a:solidFill>
                <a:effectLst/>
                <a:latin typeface="Hexagon-Akkurat-Regular"/>
              </a:rPr>
              <a:t>How does GPS  work</a:t>
            </a:r>
          </a:p>
          <a:p>
            <a:r>
              <a:rPr lang="en-US" sz="2000" b="0" i="0" dirty="0">
                <a:solidFill>
                  <a:srgbClr val="333333"/>
                </a:solidFill>
                <a:effectLst/>
                <a:latin typeface="Hexagon-Akkurat-Regular"/>
              </a:rPr>
              <a:t>The GPS space segment includes over 30 satellites in orbit operated </a:t>
            </a:r>
            <a:endParaRPr lang="en-US" sz="2000" dirty="0">
              <a:solidFill>
                <a:srgbClr val="333333"/>
              </a:solidFill>
              <a:latin typeface="Hexagon-Akkurat-Regular"/>
            </a:endParaRPr>
          </a:p>
          <a:p>
            <a:r>
              <a:rPr lang="en-US" sz="2000" b="0" i="0" dirty="0">
                <a:solidFill>
                  <a:srgbClr val="333333"/>
                </a:solidFill>
                <a:effectLst/>
                <a:latin typeface="Hexagon-Akkurat-Regular"/>
              </a:rPr>
              <a:t>These satellites broadcast radio signals to control and monitoring stations on Earth</a:t>
            </a:r>
          </a:p>
          <a:p>
            <a:r>
              <a:rPr lang="en-US" sz="2000" b="0" i="0" dirty="0">
                <a:solidFill>
                  <a:srgbClr val="333333"/>
                </a:solidFill>
                <a:effectLst/>
                <a:latin typeface="Hexagon-Akkurat-Regular"/>
              </a:rPr>
              <a:t> Relay directly to users requiring highly precise satellite positioning.</a:t>
            </a:r>
          </a:p>
          <a:p>
            <a:r>
              <a:rPr lang="en-US" sz="2000" dirty="0">
                <a:solidFill>
                  <a:srgbClr val="333333"/>
                </a:solidFill>
                <a:latin typeface="Hexagon-Akkurat-Regular"/>
              </a:rPr>
              <a:t>The receivers find out how far away they are from some other place</a:t>
            </a:r>
          </a:p>
          <a:p>
            <a:r>
              <a:rPr lang="en-US" sz="2000" dirty="0">
                <a:solidFill>
                  <a:srgbClr val="333333"/>
                </a:solidFill>
                <a:latin typeface="Hexagon-Akkurat-Regular"/>
              </a:rPr>
              <a:t>Once receiver calculates  its distance from four or more   satellites, it knows exactly where you are</a:t>
            </a:r>
          </a:p>
          <a:p>
            <a:r>
              <a:rPr lang="en-US" sz="2000" b="0" i="0" dirty="0">
                <a:solidFill>
                  <a:srgbClr val="000000"/>
                </a:solidFill>
                <a:effectLst/>
                <a:latin typeface="Arial" panose="020B0604020202020204" pitchFamily="34" charset="0"/>
              </a:rPr>
              <a:t>They can usually determine where you are within a few yards of your actual location.</a:t>
            </a:r>
          </a:p>
          <a:p>
            <a:r>
              <a:rPr lang="en-US" sz="2000" b="0" i="0" dirty="0">
                <a:solidFill>
                  <a:srgbClr val="000000"/>
                </a:solidFill>
                <a:effectLst/>
                <a:latin typeface="Arial" panose="020B0604020202020204" pitchFamily="34" charset="0"/>
              </a:rPr>
              <a:t> More high-tech receivers can figure out where you are to within a few inches!</a:t>
            </a:r>
            <a:endParaRPr lang="en-IN" sz="2000" dirty="0">
              <a:solidFill>
                <a:srgbClr val="C00000"/>
              </a:solidFill>
            </a:endParaRPr>
          </a:p>
        </p:txBody>
      </p:sp>
    </p:spTree>
    <p:extLst>
      <p:ext uri="{BB962C8B-B14F-4D97-AF65-F5344CB8AC3E}">
        <p14:creationId xmlns:p14="http://schemas.microsoft.com/office/powerpoint/2010/main" val="260398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D97-684C-1D53-72B9-9598F9A3D9D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EE3CEBBE-A17A-7227-E230-AEC88AFCCA7F}"/>
              </a:ext>
            </a:extLst>
          </p:cNvPr>
          <p:cNvSpPr>
            <a:spLocks noGrp="1"/>
          </p:cNvSpPr>
          <p:nvPr>
            <p:ph type="body" idx="1"/>
          </p:nvPr>
        </p:nvSpPr>
        <p:spPr/>
        <p:txBody>
          <a:bodyPr/>
          <a:lstStyle/>
          <a:p>
            <a:pPr marL="114300" indent="0" algn="l" fontAlgn="base">
              <a:buNone/>
            </a:pPr>
            <a:r>
              <a:rPr lang="en-US" b="0" dirty="0">
                <a:solidFill>
                  <a:srgbClr val="C00000"/>
                </a:solidFill>
                <a:effectLst/>
                <a:latin typeface="Arial" panose="020B0604020202020204" pitchFamily="34" charset="0"/>
              </a:rPr>
              <a:t>Global Positioning System applications generally fall into 5 major categories:</a:t>
            </a:r>
          </a:p>
          <a:p>
            <a:pPr algn="l" fontAlgn="base">
              <a:buFont typeface="+mj-lt"/>
              <a:buAutoNum type="arabicPeriod"/>
            </a:pPr>
            <a:r>
              <a:rPr lang="en-US" b="0" i="0" dirty="0">
                <a:solidFill>
                  <a:srgbClr val="606569"/>
                </a:solidFill>
                <a:effectLst/>
                <a:latin typeface="inherit"/>
              </a:rPr>
              <a:t>Location – </a:t>
            </a:r>
            <a:r>
              <a:rPr lang="en-US" dirty="0">
                <a:highlight>
                  <a:srgbClr val="FFFF00"/>
                </a:highlight>
              </a:rPr>
              <a:t>determining a position</a:t>
            </a:r>
            <a:endParaRPr lang="en-US" b="0" i="0" dirty="0">
              <a:solidFill>
                <a:srgbClr val="606569"/>
              </a:solidFill>
              <a:effectLst/>
              <a:highlight>
                <a:srgbClr val="FFFF00"/>
              </a:highlight>
              <a:latin typeface="inherit"/>
            </a:endParaRPr>
          </a:p>
          <a:p>
            <a:pPr algn="l" fontAlgn="base">
              <a:buFont typeface="+mj-lt"/>
              <a:buAutoNum type="arabicPeriod"/>
            </a:pPr>
            <a:r>
              <a:rPr lang="en-US" b="0" i="0" dirty="0">
                <a:solidFill>
                  <a:srgbClr val="606569"/>
                </a:solidFill>
                <a:effectLst/>
                <a:latin typeface="inherit"/>
              </a:rPr>
              <a:t>Navigation – getting from one location to another</a:t>
            </a:r>
          </a:p>
          <a:p>
            <a:pPr algn="l" fontAlgn="base">
              <a:buFont typeface="+mj-lt"/>
              <a:buAutoNum type="arabicPeriod"/>
            </a:pPr>
            <a:r>
              <a:rPr lang="en-US" b="0" i="0" dirty="0">
                <a:solidFill>
                  <a:srgbClr val="606569"/>
                </a:solidFill>
                <a:effectLst/>
                <a:latin typeface="inherit"/>
              </a:rPr>
              <a:t>Tracking – monitoring object or personal movement</a:t>
            </a:r>
          </a:p>
          <a:p>
            <a:pPr algn="l" fontAlgn="base">
              <a:buFont typeface="+mj-lt"/>
              <a:buAutoNum type="arabicPeriod"/>
            </a:pPr>
            <a:r>
              <a:rPr lang="en-US" b="0" i="0" dirty="0">
                <a:solidFill>
                  <a:srgbClr val="606569"/>
                </a:solidFill>
                <a:effectLst/>
                <a:latin typeface="inherit"/>
              </a:rPr>
              <a:t>Mapping – creating maps of the world</a:t>
            </a:r>
          </a:p>
          <a:p>
            <a:pPr algn="l" fontAlgn="base">
              <a:buFont typeface="+mj-lt"/>
              <a:buAutoNum type="arabicPeriod"/>
            </a:pPr>
            <a:r>
              <a:rPr lang="en-US" b="0" i="0" dirty="0">
                <a:solidFill>
                  <a:srgbClr val="606569"/>
                </a:solidFill>
                <a:effectLst/>
                <a:latin typeface="inherit"/>
              </a:rPr>
              <a:t>Timing – bringing precise timing to the world</a:t>
            </a:r>
          </a:p>
          <a:p>
            <a:endParaRPr lang="en-IN" dirty="0"/>
          </a:p>
        </p:txBody>
      </p:sp>
    </p:spTree>
    <p:extLst>
      <p:ext uri="{BB962C8B-B14F-4D97-AF65-F5344CB8AC3E}">
        <p14:creationId xmlns:p14="http://schemas.microsoft.com/office/powerpoint/2010/main" val="220048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6A69-739A-EF87-B380-AD4F052AECA7}"/>
              </a:ext>
            </a:extLst>
          </p:cNvPr>
          <p:cNvSpPr>
            <a:spLocks noGrp="1"/>
          </p:cNvSpPr>
          <p:nvPr>
            <p:ph type="title"/>
          </p:nvPr>
        </p:nvSpPr>
        <p:spPr>
          <a:xfrm>
            <a:off x="304612" y="445025"/>
            <a:ext cx="8520600" cy="320519"/>
          </a:xfrm>
        </p:spPr>
        <p:txBody>
          <a:bodyPr>
            <a:normAutofit fontScale="90000"/>
          </a:bodyPr>
          <a:lstStyle/>
          <a:p>
            <a:r>
              <a:rPr lang="en-US" sz="2200" dirty="0"/>
              <a:t>How GPS works</a:t>
            </a:r>
            <a:endParaRPr lang="en-IN" sz="2200" dirty="0"/>
          </a:p>
        </p:txBody>
      </p:sp>
      <p:pic>
        <p:nvPicPr>
          <p:cNvPr id="4" name="Picture 3">
            <a:extLst>
              <a:ext uri="{FF2B5EF4-FFF2-40B4-BE49-F238E27FC236}">
                <a16:creationId xmlns:a16="http://schemas.microsoft.com/office/drawing/2014/main" id="{AEFCBBA1-72F1-7CCA-FC56-AEAC29027608}"/>
              </a:ext>
            </a:extLst>
          </p:cNvPr>
          <p:cNvPicPr>
            <a:picLocks noChangeAspect="1"/>
          </p:cNvPicPr>
          <p:nvPr/>
        </p:nvPicPr>
        <p:blipFill>
          <a:blip r:embed="rId2"/>
          <a:stretch>
            <a:fillRect/>
          </a:stretch>
        </p:blipFill>
        <p:spPr>
          <a:xfrm>
            <a:off x="987879" y="1011030"/>
            <a:ext cx="6702878" cy="3424974"/>
          </a:xfrm>
          <a:prstGeom prst="rect">
            <a:avLst/>
          </a:prstGeom>
        </p:spPr>
      </p:pic>
    </p:spTree>
    <p:extLst>
      <p:ext uri="{BB962C8B-B14F-4D97-AF65-F5344CB8AC3E}">
        <p14:creationId xmlns:p14="http://schemas.microsoft.com/office/powerpoint/2010/main" val="332142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3EE3-2F1E-4229-ADC6-E4578C8FA8E2}"/>
              </a:ext>
            </a:extLst>
          </p:cNvPr>
          <p:cNvSpPr>
            <a:spLocks noGrp="1"/>
          </p:cNvSpPr>
          <p:nvPr>
            <p:ph type="title"/>
          </p:nvPr>
        </p:nvSpPr>
        <p:spPr/>
        <p:txBody>
          <a:bodyPr>
            <a:normAutofit fontScale="90000"/>
          </a:bodyPr>
          <a:lstStyle/>
          <a:p>
            <a:r>
              <a:rPr lang="en-US" dirty="0">
                <a:solidFill>
                  <a:srgbClr val="C00000"/>
                </a:solidFill>
              </a:rPr>
              <a:t>GPS and Bird Flight </a:t>
            </a:r>
            <a:endParaRPr lang="en-IN" dirty="0">
              <a:solidFill>
                <a:srgbClr val="C00000"/>
              </a:solidFill>
            </a:endParaRPr>
          </a:p>
        </p:txBody>
      </p:sp>
      <p:sp>
        <p:nvSpPr>
          <p:cNvPr id="3" name="Text Placeholder 2">
            <a:extLst>
              <a:ext uri="{FF2B5EF4-FFF2-40B4-BE49-F238E27FC236}">
                <a16:creationId xmlns:a16="http://schemas.microsoft.com/office/drawing/2014/main" id="{6CC32C75-BA85-3944-662D-D23FE68E9B01}"/>
              </a:ext>
            </a:extLst>
          </p:cNvPr>
          <p:cNvSpPr>
            <a:spLocks noGrp="1"/>
          </p:cNvSpPr>
          <p:nvPr>
            <p:ph type="body" idx="1"/>
          </p:nvPr>
        </p:nvSpPr>
        <p:spPr/>
        <p:txBody>
          <a:bodyPr>
            <a:normAutofit/>
          </a:bodyPr>
          <a:lstStyle/>
          <a:p>
            <a:pPr algn="l"/>
            <a:r>
              <a:rPr lang="en-US" b="0" i="0" dirty="0">
                <a:solidFill>
                  <a:srgbClr val="333333"/>
                </a:solidFill>
                <a:effectLst/>
                <a:latin typeface="Roboto" panose="02000000000000000000" pitchFamily="2" charset="0"/>
              </a:rPr>
              <a:t>Birds flight journey  from one place to another place over a distance of few km to thousands. Birds brain works like GPS to find out the path of journey and distance </a:t>
            </a:r>
          </a:p>
          <a:p>
            <a:pPr algn="l"/>
            <a:r>
              <a:rPr lang="en-US" b="0" i="0" dirty="0">
                <a:solidFill>
                  <a:srgbClr val="333333"/>
                </a:solidFill>
                <a:effectLst/>
                <a:latin typeface="Roboto" panose="02000000000000000000" pitchFamily="2" charset="0"/>
              </a:rPr>
              <a:t>Birds flight journey uses earth magnetic field. </a:t>
            </a:r>
          </a:p>
          <a:p>
            <a:pPr algn="l"/>
            <a:endParaRPr lang="en-US" dirty="0">
              <a:solidFill>
                <a:srgbClr val="333333"/>
              </a:solidFill>
              <a:latin typeface="Roboto" panose="02000000000000000000" pitchFamily="2" charset="0"/>
            </a:endParaRPr>
          </a:p>
          <a:p>
            <a:pPr algn="l"/>
            <a:r>
              <a:rPr lang="en-US" b="0" i="0" dirty="0">
                <a:solidFill>
                  <a:srgbClr val="212529"/>
                </a:solidFill>
                <a:effectLst/>
                <a:latin typeface="Lora" pitchFamily="2" charset="0"/>
              </a:rPr>
              <a:t> Bird can also visually detect magnetic fields, which provides them with a visual compass to guide their journey over long distances. Changes in the magnetic field are visible to birds.  </a:t>
            </a:r>
          </a:p>
          <a:p>
            <a:pPr algn="l"/>
            <a:r>
              <a:rPr lang="en-US" b="0" i="0" dirty="0">
                <a:solidFill>
                  <a:srgbClr val="212529"/>
                </a:solidFill>
                <a:effectLst/>
                <a:latin typeface="Lora" pitchFamily="2" charset="0"/>
              </a:rPr>
              <a:t>Scientists have identified a protein in the eyes of  some bird and is responsible for analyzing magnetic field . </a:t>
            </a:r>
            <a:endParaRPr lang="en-US" b="0" i="0" dirty="0">
              <a:solidFill>
                <a:srgbClr val="333333"/>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93855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79C2-272B-CC92-B3B3-0A3C7FD66D8F}"/>
              </a:ext>
            </a:extLst>
          </p:cNvPr>
          <p:cNvSpPr>
            <a:spLocks noGrp="1"/>
          </p:cNvSpPr>
          <p:nvPr>
            <p:ph type="title"/>
          </p:nvPr>
        </p:nvSpPr>
        <p:spPr>
          <a:xfrm>
            <a:off x="311700" y="445025"/>
            <a:ext cx="8520600" cy="12960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98EC2EC5-62F8-7157-DC32-652699FD7B56}"/>
              </a:ext>
            </a:extLst>
          </p:cNvPr>
          <p:cNvSpPr>
            <a:spLocks noGrp="1"/>
          </p:cNvSpPr>
          <p:nvPr>
            <p:ph type="body" idx="1"/>
          </p:nvPr>
        </p:nvSpPr>
        <p:spPr>
          <a:xfrm>
            <a:off x="311700" y="694660"/>
            <a:ext cx="8520600" cy="3874215"/>
          </a:xfrm>
        </p:spPr>
        <p:txBody>
          <a:bodyPr/>
          <a:lstStyle/>
          <a:p>
            <a:pPr marL="114300" indent="0" algn="l">
              <a:buNone/>
            </a:pPr>
            <a:endParaRPr lang="en-US" dirty="0">
              <a:solidFill>
                <a:srgbClr val="333333"/>
              </a:solidFill>
              <a:latin typeface="Roboto" panose="02000000000000000000" pitchFamily="2" charset="0"/>
            </a:endParaRPr>
          </a:p>
          <a:p>
            <a:pPr algn="l"/>
            <a:r>
              <a:rPr lang="en-US" b="0" i="0" dirty="0">
                <a:solidFill>
                  <a:srgbClr val="333333"/>
                </a:solidFill>
                <a:effectLst/>
                <a:latin typeface="Roboto" panose="02000000000000000000" pitchFamily="2" charset="0"/>
              </a:rPr>
              <a:t>Birds use magnetic field innovatively for navigating, just like a GPS, and also carry the capacity to turn it on and off.</a:t>
            </a:r>
          </a:p>
          <a:p>
            <a:pPr algn="l"/>
            <a:r>
              <a:rPr lang="en-US" b="0" i="0" dirty="0">
                <a:solidFill>
                  <a:srgbClr val="333333"/>
                </a:solidFill>
                <a:effectLst/>
                <a:latin typeface="Roboto" panose="02000000000000000000" pitchFamily="2" charset="0"/>
              </a:rPr>
              <a:t>Researchers from  US and  Canada discovered a region of the brain which is called cluster N that is used by birds to detect and process the magnetic field of the Earth.</a:t>
            </a:r>
          </a:p>
          <a:p>
            <a:pPr algn="l"/>
            <a:r>
              <a:rPr lang="en-US" dirty="0">
                <a:solidFill>
                  <a:srgbClr val="333333"/>
                </a:solidFill>
                <a:latin typeface="Roboto" panose="02000000000000000000" pitchFamily="2" charset="0"/>
              </a:rPr>
              <a:t>Researchers identified 53 cells in the Pigeons brain that record  detailed  information on earths magnetic field , like a kind of internal GPS.</a:t>
            </a:r>
          </a:p>
          <a:p>
            <a:pPr marL="114300" indent="0" algn="l">
              <a:buNone/>
            </a:pPr>
            <a:r>
              <a:rPr lang="en-US" b="0" i="0" dirty="0">
                <a:solidFill>
                  <a:srgbClr val="C00000"/>
                </a:solidFill>
                <a:effectLst/>
                <a:latin typeface="Roboto" panose="02000000000000000000" pitchFamily="2" charset="0"/>
              </a:rPr>
              <a:t>Experiment</a:t>
            </a:r>
            <a:r>
              <a:rPr lang="en-US" b="0" i="0" dirty="0">
                <a:solidFill>
                  <a:srgbClr val="333333"/>
                </a:solidFill>
                <a:effectLst/>
                <a:latin typeface="Roboto" panose="02000000000000000000" pitchFamily="2" charset="0"/>
              </a:rPr>
              <a:t>  </a:t>
            </a:r>
          </a:p>
          <a:p>
            <a:pPr marL="114300" indent="0" algn="l">
              <a:buNone/>
            </a:pPr>
            <a:r>
              <a:rPr lang="en-US" dirty="0">
                <a:solidFill>
                  <a:srgbClr val="333333"/>
                </a:solidFill>
                <a:latin typeface="Roboto" panose="02000000000000000000" pitchFamily="2" charset="0"/>
              </a:rPr>
              <a:t>Pigeons were held in a </a:t>
            </a:r>
            <a:r>
              <a:rPr lang="en-US">
                <a:solidFill>
                  <a:srgbClr val="333333"/>
                </a:solidFill>
                <a:latin typeface="Roboto" panose="02000000000000000000" pitchFamily="2" charset="0"/>
              </a:rPr>
              <a:t>dark room </a:t>
            </a:r>
            <a:r>
              <a:rPr lang="en-US" dirty="0">
                <a:solidFill>
                  <a:srgbClr val="333333"/>
                </a:solidFill>
                <a:latin typeface="Roboto" panose="02000000000000000000" pitchFamily="2" charset="0"/>
              </a:rPr>
              <a:t>and used 3D coil system to cancel out earth natural magnetic field</a:t>
            </a:r>
            <a:endParaRPr lang="en-US" b="0" i="0" dirty="0">
              <a:solidFill>
                <a:srgbClr val="333333"/>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3234218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58D8-2551-A874-F1F0-73EEE3CFEAA8}"/>
              </a:ext>
            </a:extLst>
          </p:cNvPr>
          <p:cNvSpPr>
            <a:spLocks noGrp="1"/>
          </p:cNvSpPr>
          <p:nvPr>
            <p:ph type="title"/>
          </p:nvPr>
        </p:nvSpPr>
        <p:spPr>
          <a:xfrm>
            <a:off x="311700" y="445025"/>
            <a:ext cx="8520600" cy="22837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FB0EAE78-914D-DA73-709F-A7CCF8510DA1}"/>
              </a:ext>
            </a:extLst>
          </p:cNvPr>
          <p:cNvSpPr>
            <a:spLocks noGrp="1"/>
          </p:cNvSpPr>
          <p:nvPr>
            <p:ph type="body" idx="1"/>
          </p:nvPr>
        </p:nvSpPr>
        <p:spPr>
          <a:xfrm>
            <a:off x="311700" y="737191"/>
            <a:ext cx="8520600" cy="3831684"/>
          </a:xfrm>
        </p:spPr>
        <p:txBody>
          <a:bodyPr/>
          <a:lstStyle/>
          <a:p>
            <a:r>
              <a:rPr lang="en-US" dirty="0"/>
              <a:t>Replaced by tunable  artificial  magnetic field inside the room</a:t>
            </a:r>
          </a:p>
          <a:p>
            <a:r>
              <a:rPr lang="en-US" dirty="0"/>
              <a:t>During adjustment of  elevation angles and magnitude of artificial magnetic field , they simultaneously  recorded the activity of 53 neurons ( nerve cells) in the pigeons brain  well in advance </a:t>
            </a:r>
          </a:p>
          <a:p>
            <a:r>
              <a:rPr lang="en-US" dirty="0"/>
              <a:t>They measured electric signals from each neurons as the magnetic field was changed and found that every  neuron had its characteristics response to the magnetic field almost like 3D compass reading north –south directions.</a:t>
            </a:r>
          </a:p>
          <a:p>
            <a:endParaRPr lang="en-US" dirty="0"/>
          </a:p>
          <a:p>
            <a:r>
              <a:rPr lang="en-US" dirty="0"/>
              <a:t>Hence, birds magnetic navigation arises in  cells that contain tiny metal in their nose or beaks. </a:t>
            </a:r>
          </a:p>
          <a:p>
            <a:endParaRPr lang="en-IN" dirty="0"/>
          </a:p>
        </p:txBody>
      </p:sp>
    </p:spTree>
    <p:extLst>
      <p:ext uri="{BB962C8B-B14F-4D97-AF65-F5344CB8AC3E}">
        <p14:creationId xmlns:p14="http://schemas.microsoft.com/office/powerpoint/2010/main" val="411788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B730-E05D-E642-A811-E532D46677DA}"/>
              </a:ext>
            </a:extLst>
          </p:cNvPr>
          <p:cNvSpPr>
            <a:spLocks noGrp="1"/>
          </p:cNvSpPr>
          <p:nvPr>
            <p:ph type="title"/>
          </p:nvPr>
        </p:nvSpPr>
        <p:spPr>
          <a:xfrm>
            <a:off x="311700" y="274907"/>
            <a:ext cx="8520600" cy="18584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B499720E-8AC3-CCED-8069-063E13FE4798}"/>
              </a:ext>
            </a:extLst>
          </p:cNvPr>
          <p:cNvSpPr>
            <a:spLocks noGrp="1"/>
          </p:cNvSpPr>
          <p:nvPr>
            <p:ph type="body" idx="1"/>
          </p:nvPr>
        </p:nvSpPr>
        <p:spPr>
          <a:xfrm>
            <a:off x="311700" y="460747"/>
            <a:ext cx="8520600" cy="4108128"/>
          </a:xfrm>
        </p:spPr>
        <p:txBody>
          <a:bodyPr/>
          <a:lstStyle/>
          <a:p>
            <a:r>
              <a:rPr lang="en-US" b="0" i="0" dirty="0">
                <a:solidFill>
                  <a:srgbClr val="333333"/>
                </a:solidFill>
                <a:effectLst/>
                <a:latin typeface="Roboto" panose="02000000000000000000" pitchFamily="2" charset="0"/>
              </a:rPr>
              <a:t>The birds like to use magnetically sensitive proteins called </a:t>
            </a:r>
            <a:r>
              <a:rPr lang="en-US" b="0" i="0" dirty="0">
                <a:solidFill>
                  <a:srgbClr val="333333"/>
                </a:solidFill>
                <a:effectLst/>
                <a:highlight>
                  <a:srgbClr val="FFFF00"/>
                </a:highlight>
                <a:latin typeface="Roboto" panose="02000000000000000000" pitchFamily="2" charset="0"/>
              </a:rPr>
              <a:t>cryptochromes</a:t>
            </a:r>
            <a:r>
              <a:rPr lang="en-US" b="0" i="0" dirty="0">
                <a:solidFill>
                  <a:srgbClr val="333333"/>
                </a:solidFill>
                <a:effectLst/>
                <a:latin typeface="Roboto" panose="02000000000000000000" pitchFamily="2" charset="0"/>
              </a:rPr>
              <a:t> which are located in their retinas that enable their </a:t>
            </a:r>
            <a:r>
              <a:rPr lang="en-US" b="0" i="0" dirty="0" err="1">
                <a:solidFill>
                  <a:srgbClr val="333333"/>
                </a:solidFill>
                <a:effectLst/>
                <a:latin typeface="Roboto" panose="02000000000000000000" pitchFamily="2" charset="0"/>
              </a:rPr>
              <a:t>signalling</a:t>
            </a:r>
            <a:r>
              <a:rPr lang="en-US" b="0" i="0" dirty="0">
                <a:solidFill>
                  <a:srgbClr val="333333"/>
                </a:solidFill>
                <a:effectLst/>
                <a:latin typeface="Roboto" panose="02000000000000000000" pitchFamily="2" charset="0"/>
              </a:rPr>
              <a:t> and sensing functions, helping the birds in navigating the long distances they travel while migrating.</a:t>
            </a:r>
            <a:endParaRPr lang="en-US" dirty="0">
              <a:solidFill>
                <a:srgbClr val="333333"/>
              </a:solidFill>
              <a:latin typeface="Roboto" panose="02000000000000000000" pitchFamily="2" charset="0"/>
            </a:endParaRPr>
          </a:p>
          <a:p>
            <a:r>
              <a:rPr lang="en-US" dirty="0"/>
              <a:t>It shows that birds already had </a:t>
            </a:r>
            <a:r>
              <a:rPr lang="en-US" dirty="0">
                <a:highlight>
                  <a:srgbClr val="FFFF00"/>
                </a:highlight>
              </a:rPr>
              <a:t>natural GPS </a:t>
            </a:r>
            <a:r>
              <a:rPr lang="en-US" dirty="0"/>
              <a:t>before the invention of our GPS</a:t>
            </a:r>
          </a:p>
          <a:p>
            <a:r>
              <a:rPr lang="en-US" dirty="0"/>
              <a:t>In reality birds has several time edge over  our GPS</a:t>
            </a:r>
          </a:p>
          <a:p>
            <a:endParaRPr lang="en-IN" dirty="0"/>
          </a:p>
        </p:txBody>
      </p:sp>
      <p:pic>
        <p:nvPicPr>
          <p:cNvPr id="4" name="Picture 3">
            <a:extLst>
              <a:ext uri="{FF2B5EF4-FFF2-40B4-BE49-F238E27FC236}">
                <a16:creationId xmlns:a16="http://schemas.microsoft.com/office/drawing/2014/main" id="{B61E1D47-E1DF-3C64-E8C0-AF3B2F6C9028}"/>
              </a:ext>
            </a:extLst>
          </p:cNvPr>
          <p:cNvPicPr>
            <a:picLocks noChangeAspect="1"/>
          </p:cNvPicPr>
          <p:nvPr/>
        </p:nvPicPr>
        <p:blipFill>
          <a:blip r:embed="rId2"/>
          <a:stretch>
            <a:fillRect/>
          </a:stretch>
        </p:blipFill>
        <p:spPr>
          <a:xfrm>
            <a:off x="2147777" y="2571750"/>
            <a:ext cx="4713767" cy="2468083"/>
          </a:xfrm>
          <a:prstGeom prst="rect">
            <a:avLst/>
          </a:prstGeom>
        </p:spPr>
      </p:pic>
    </p:spTree>
    <p:extLst>
      <p:ext uri="{BB962C8B-B14F-4D97-AF65-F5344CB8AC3E}">
        <p14:creationId xmlns:p14="http://schemas.microsoft.com/office/powerpoint/2010/main" val="28991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54B5C-AFFA-0581-264D-C99257786F7F}"/>
              </a:ext>
            </a:extLst>
          </p:cNvPr>
          <p:cNvSpPr>
            <a:spLocks noGrp="1"/>
          </p:cNvSpPr>
          <p:nvPr>
            <p:ph type="title"/>
          </p:nvPr>
        </p:nvSpPr>
        <p:spPr/>
        <p:txBody>
          <a:bodyPr>
            <a:normAutofit fontScale="90000"/>
          </a:bodyPr>
          <a:lstStyle/>
          <a:p>
            <a:r>
              <a:rPr lang="en-US" dirty="0"/>
              <a:t> Bird and Aircraft flying :  Aerodynamics </a:t>
            </a:r>
            <a:endParaRPr lang="en-IN" dirty="0"/>
          </a:p>
        </p:txBody>
      </p:sp>
      <p:sp>
        <p:nvSpPr>
          <p:cNvPr id="3" name="Text Placeholder 2">
            <a:extLst>
              <a:ext uri="{FF2B5EF4-FFF2-40B4-BE49-F238E27FC236}">
                <a16:creationId xmlns:a16="http://schemas.microsoft.com/office/drawing/2014/main" id="{E2305F8D-C54A-AB47-CB2A-0CBCA722353D}"/>
              </a:ext>
            </a:extLst>
          </p:cNvPr>
          <p:cNvSpPr>
            <a:spLocks noGrp="1"/>
          </p:cNvSpPr>
          <p:nvPr>
            <p:ph type="body" idx="1"/>
          </p:nvPr>
        </p:nvSpPr>
        <p:spPr>
          <a:xfrm>
            <a:off x="311700" y="1152474"/>
            <a:ext cx="8520600" cy="3759767"/>
          </a:xfrm>
        </p:spPr>
        <p:txBody>
          <a:bodyPr>
            <a:normAutofit/>
          </a:bodyPr>
          <a:lstStyle/>
          <a:p>
            <a:pPr marL="114300" indent="0">
              <a:buNone/>
            </a:pPr>
            <a:r>
              <a:rPr lang="en-US" b="0" i="0" dirty="0">
                <a:solidFill>
                  <a:srgbClr val="FF0000"/>
                </a:solidFill>
                <a:effectLst/>
                <a:latin typeface="source-serif-pro"/>
              </a:rPr>
              <a:t>Principles and Aerodynamics of flight in birds</a:t>
            </a:r>
          </a:p>
          <a:p>
            <a:pPr>
              <a:buFont typeface="Wingdings" panose="05000000000000000000" pitchFamily="2" charset="2"/>
              <a:buChar char="§"/>
            </a:pPr>
            <a:r>
              <a:rPr lang="en-US" dirty="0">
                <a:solidFill>
                  <a:schemeClr val="tx1"/>
                </a:solidFill>
                <a:latin typeface="source-serif-pro"/>
              </a:rPr>
              <a:t>Fundamentally, bird and aircraft flying are similar</a:t>
            </a:r>
          </a:p>
          <a:p>
            <a:pPr>
              <a:buFont typeface="Wingdings" panose="05000000000000000000" pitchFamily="2" charset="2"/>
              <a:buChar char="§"/>
            </a:pPr>
            <a:r>
              <a:rPr lang="en-US" dirty="0">
                <a:solidFill>
                  <a:schemeClr val="tx1"/>
                </a:solidFill>
                <a:latin typeface="source-serif-pro"/>
              </a:rPr>
              <a:t>Both bird and aircraft sustain on four aerodynamic of flight forces such as  </a:t>
            </a:r>
            <a:r>
              <a:rPr lang="en-US" dirty="0">
                <a:solidFill>
                  <a:schemeClr val="tx1"/>
                </a:solidFill>
                <a:highlight>
                  <a:srgbClr val="FFFF00"/>
                </a:highlight>
                <a:latin typeface="source-serif-pro"/>
              </a:rPr>
              <a:t>, lift</a:t>
            </a:r>
            <a:r>
              <a:rPr lang="en-US" dirty="0">
                <a:solidFill>
                  <a:schemeClr val="tx1"/>
                </a:solidFill>
                <a:latin typeface="source-serif-pro"/>
              </a:rPr>
              <a:t>,  </a:t>
            </a:r>
            <a:r>
              <a:rPr lang="en-US" dirty="0">
                <a:solidFill>
                  <a:schemeClr val="tx1"/>
                </a:solidFill>
                <a:highlight>
                  <a:srgbClr val="00FF00"/>
                </a:highlight>
                <a:latin typeface="source-serif-pro"/>
              </a:rPr>
              <a:t>thrust</a:t>
            </a:r>
            <a:r>
              <a:rPr lang="en-US" dirty="0">
                <a:solidFill>
                  <a:schemeClr val="tx1"/>
                </a:solidFill>
                <a:latin typeface="source-serif-pro"/>
              </a:rPr>
              <a:t>, </a:t>
            </a:r>
            <a:r>
              <a:rPr lang="en-US" dirty="0">
                <a:solidFill>
                  <a:schemeClr val="tx1"/>
                </a:solidFill>
                <a:highlight>
                  <a:srgbClr val="FF0000"/>
                </a:highlight>
                <a:latin typeface="source-serif-pro"/>
              </a:rPr>
              <a:t>drag</a:t>
            </a:r>
            <a:r>
              <a:rPr lang="en-US" dirty="0">
                <a:solidFill>
                  <a:schemeClr val="tx1"/>
                </a:solidFill>
                <a:latin typeface="source-serif-pro"/>
              </a:rPr>
              <a:t>  and </a:t>
            </a:r>
            <a:r>
              <a:rPr lang="en-US" dirty="0">
                <a:solidFill>
                  <a:schemeClr val="tx1"/>
                </a:solidFill>
                <a:highlight>
                  <a:srgbClr val="00FFFF"/>
                </a:highlight>
                <a:latin typeface="source-serif-pro"/>
              </a:rPr>
              <a:t>weight</a:t>
            </a:r>
          </a:p>
          <a:p>
            <a:pPr>
              <a:buFont typeface="Wingdings" panose="05000000000000000000" pitchFamily="2" charset="2"/>
              <a:buChar char="§"/>
            </a:pPr>
            <a:r>
              <a:rPr lang="en-US" b="0" i="0" dirty="0">
                <a:solidFill>
                  <a:srgbClr val="242424"/>
                </a:solidFill>
                <a:effectLst/>
                <a:latin typeface="source-serif-pro"/>
              </a:rPr>
              <a:t>Birds </a:t>
            </a:r>
            <a:r>
              <a:rPr lang="en-US" b="0" i="0" dirty="0">
                <a:solidFill>
                  <a:srgbClr val="242424"/>
                </a:solidFill>
                <a:effectLst/>
                <a:highlight>
                  <a:srgbClr val="808080"/>
                </a:highlight>
                <a:latin typeface="source-serif-pro"/>
              </a:rPr>
              <a:t>flap their wings to generate lift and thrust</a:t>
            </a:r>
            <a:r>
              <a:rPr lang="en-US" b="0" i="0" dirty="0">
                <a:solidFill>
                  <a:srgbClr val="242424"/>
                </a:solidFill>
                <a:effectLst/>
                <a:latin typeface="source-serif-pro"/>
              </a:rPr>
              <a:t>, when they stop flapping and keep their </a:t>
            </a:r>
            <a:r>
              <a:rPr lang="en-US" b="0" i="0" dirty="0">
                <a:solidFill>
                  <a:srgbClr val="242424"/>
                </a:solidFill>
                <a:effectLst/>
                <a:highlight>
                  <a:srgbClr val="FF00FF"/>
                </a:highlight>
                <a:latin typeface="source-serif-pro"/>
              </a:rPr>
              <a:t>wings stretched out, the wings actively produce lift</a:t>
            </a:r>
          </a:p>
          <a:p>
            <a:pPr>
              <a:buFont typeface="Wingdings" panose="05000000000000000000" pitchFamily="2" charset="2"/>
              <a:buChar char="§"/>
            </a:pPr>
            <a:r>
              <a:rPr lang="en-US" b="0" i="0" dirty="0">
                <a:solidFill>
                  <a:srgbClr val="242424"/>
                </a:solidFill>
                <a:effectLst/>
                <a:latin typeface="source-serif-pro"/>
              </a:rPr>
              <a:t>Lift is the component of aerodynamic forces perpendicular to the flow direction.</a:t>
            </a:r>
          </a:p>
          <a:p>
            <a:pPr marL="114300" indent="0">
              <a:buNone/>
            </a:pPr>
            <a:r>
              <a:rPr lang="en-IN" b="0" i="0" dirty="0">
                <a:solidFill>
                  <a:srgbClr val="C00000"/>
                </a:solidFill>
                <a:effectLst/>
                <a:latin typeface="source-serif-pro"/>
              </a:rPr>
              <a:t>Flight in nature:  </a:t>
            </a:r>
          </a:p>
          <a:p>
            <a:pPr>
              <a:buFont typeface="Arial" panose="020B0604020202020204" pitchFamily="34" charset="0"/>
              <a:buChar char="•"/>
            </a:pPr>
            <a:r>
              <a:rPr lang="en-US" b="0" i="0" dirty="0">
                <a:solidFill>
                  <a:srgbClr val="242424"/>
                </a:solidFill>
                <a:effectLst/>
                <a:latin typeface="source-serif-pro"/>
              </a:rPr>
              <a:t>Unlike airplanes birds have either flapping or oscillating wings (hummingbird). </a:t>
            </a:r>
          </a:p>
          <a:p>
            <a:pPr>
              <a:buFont typeface="Arial" panose="020B0604020202020204" pitchFamily="34" charset="0"/>
              <a:buChar char="•"/>
            </a:pPr>
            <a:r>
              <a:rPr lang="en-US" b="0" i="0" dirty="0">
                <a:solidFill>
                  <a:srgbClr val="242424"/>
                </a:solidFill>
                <a:effectLst/>
                <a:latin typeface="source-serif-pro"/>
              </a:rPr>
              <a:t>Birds have also the capabilities of adjusting the shape of the wing according to  immediate flight situation</a:t>
            </a:r>
          </a:p>
          <a:p>
            <a:pPr>
              <a:buFont typeface="Arial" panose="020B0604020202020204" pitchFamily="34" charset="0"/>
              <a:buChar char="•"/>
            </a:pPr>
            <a:endParaRPr lang="en-IN" dirty="0">
              <a:solidFill>
                <a:srgbClr val="C00000"/>
              </a:solidFill>
            </a:endParaRPr>
          </a:p>
        </p:txBody>
      </p:sp>
    </p:spTree>
    <p:extLst>
      <p:ext uri="{BB962C8B-B14F-4D97-AF65-F5344CB8AC3E}">
        <p14:creationId xmlns:p14="http://schemas.microsoft.com/office/powerpoint/2010/main" val="1554163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C29C-227B-D3BA-3A54-F000D4737EE0}"/>
              </a:ext>
            </a:extLst>
          </p:cNvPr>
          <p:cNvSpPr>
            <a:spLocks noGrp="1"/>
          </p:cNvSpPr>
          <p:nvPr>
            <p:ph type="title"/>
          </p:nvPr>
        </p:nvSpPr>
        <p:spPr>
          <a:xfrm>
            <a:off x="311700" y="-15725"/>
            <a:ext cx="8520600" cy="18584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44F4E0DD-2BFA-8E81-DFCC-49237CED11A2}"/>
              </a:ext>
            </a:extLst>
          </p:cNvPr>
          <p:cNvSpPr>
            <a:spLocks noGrp="1"/>
          </p:cNvSpPr>
          <p:nvPr>
            <p:ph type="body" idx="1"/>
          </p:nvPr>
        </p:nvSpPr>
        <p:spPr>
          <a:xfrm>
            <a:off x="311700" y="170116"/>
            <a:ext cx="8520600" cy="3742665"/>
          </a:xfrm>
        </p:spPr>
        <p:txBody>
          <a:bodyPr>
            <a:normAutofit lnSpcReduction="10000"/>
          </a:bodyPr>
          <a:lstStyle/>
          <a:p>
            <a:pPr marL="114300" indent="0">
              <a:buNone/>
            </a:pPr>
            <a:r>
              <a:rPr lang="en-US" b="0" i="0" dirty="0">
                <a:solidFill>
                  <a:srgbClr val="C00000"/>
                </a:solidFill>
                <a:effectLst/>
                <a:latin typeface="source-serif-pro"/>
              </a:rPr>
              <a:t>Aerodynamics of  Birds wings:</a:t>
            </a:r>
          </a:p>
          <a:p>
            <a:pPr>
              <a:buFont typeface="Arial" panose="020B0604020202020204" pitchFamily="34" charset="0"/>
              <a:buChar char="•"/>
            </a:pPr>
            <a:r>
              <a:rPr lang="en-US" b="0" i="0" dirty="0">
                <a:solidFill>
                  <a:srgbClr val="242424"/>
                </a:solidFill>
                <a:effectLst/>
                <a:latin typeface="source-serif-pro"/>
              </a:rPr>
              <a:t> </a:t>
            </a:r>
            <a:r>
              <a:rPr lang="en-US" sz="2000" b="0" i="0" dirty="0">
                <a:solidFill>
                  <a:srgbClr val="242424"/>
                </a:solidFill>
                <a:effectLst/>
                <a:latin typeface="source-serif-pro"/>
              </a:rPr>
              <a:t>Wings provides the main dynamic control for the bird. Helps in gliding and swapping</a:t>
            </a:r>
          </a:p>
          <a:p>
            <a:pPr>
              <a:buFont typeface="Arial" panose="020B0604020202020204" pitchFamily="34" charset="0"/>
              <a:buChar char="•"/>
            </a:pPr>
            <a:r>
              <a:rPr lang="en-US" sz="2000" dirty="0">
                <a:solidFill>
                  <a:srgbClr val="242424"/>
                </a:solidFill>
                <a:latin typeface="source-serif-pro"/>
              </a:rPr>
              <a:t>The lift and thrust is generated by wings, as opposed to aircraft that uses both wings and engines,  control both speed and direction</a:t>
            </a:r>
          </a:p>
          <a:p>
            <a:pPr>
              <a:buFont typeface="Arial" panose="020B0604020202020204" pitchFamily="34" charset="0"/>
              <a:buChar char="•"/>
            </a:pPr>
            <a:r>
              <a:rPr lang="en-US" sz="2000" dirty="0">
                <a:solidFill>
                  <a:srgbClr val="242424"/>
                </a:solidFill>
                <a:latin typeface="source-serif-pro"/>
              </a:rPr>
              <a:t>The lift force is produced by the action of airflow on the wings </a:t>
            </a:r>
          </a:p>
          <a:p>
            <a:pPr>
              <a:buFont typeface="Arial" panose="020B0604020202020204" pitchFamily="34" charset="0"/>
              <a:buChar char="•"/>
            </a:pPr>
            <a:r>
              <a:rPr lang="en-US" sz="2000" b="0" i="0" dirty="0">
                <a:solidFill>
                  <a:srgbClr val="242424"/>
                </a:solidFill>
                <a:effectLst/>
                <a:latin typeface="source-serif-pro"/>
              </a:rPr>
              <a:t>In order to generate thrust and lift during flight, birds change their wing shape </a:t>
            </a:r>
            <a:endParaRPr lang="en-US" sz="2000" dirty="0">
              <a:solidFill>
                <a:srgbClr val="242424"/>
              </a:solidFill>
              <a:latin typeface="source-serif-pro"/>
            </a:endParaRPr>
          </a:p>
          <a:p>
            <a:pPr>
              <a:buFont typeface="Arial" panose="020B0604020202020204" pitchFamily="34" charset="0"/>
              <a:buChar char="•"/>
            </a:pPr>
            <a:r>
              <a:rPr lang="en-US" b="0" i="0" dirty="0">
                <a:solidFill>
                  <a:srgbClr val="242424"/>
                </a:solidFill>
                <a:effectLst/>
                <a:latin typeface="source-serif-pro"/>
              </a:rPr>
              <a:t>During flight, wings will be bent inwards during upstroke, and exte</a:t>
            </a:r>
            <a:r>
              <a:rPr lang="en-US" dirty="0">
                <a:solidFill>
                  <a:srgbClr val="242424"/>
                </a:solidFill>
                <a:latin typeface="source-serif-pro"/>
              </a:rPr>
              <a:t>nded &amp; straightened during downstroke. It minimizes drag and maximizes thrust and consequently ,energy efficiency </a:t>
            </a:r>
          </a:p>
        </p:txBody>
      </p:sp>
      <p:pic>
        <p:nvPicPr>
          <p:cNvPr id="4" name="Picture 3">
            <a:extLst>
              <a:ext uri="{FF2B5EF4-FFF2-40B4-BE49-F238E27FC236}">
                <a16:creationId xmlns:a16="http://schemas.microsoft.com/office/drawing/2014/main" id="{DBAC8351-716C-B60E-811B-CE2E55E2F0CF}"/>
              </a:ext>
            </a:extLst>
          </p:cNvPr>
          <p:cNvPicPr>
            <a:picLocks noChangeAspect="1"/>
          </p:cNvPicPr>
          <p:nvPr/>
        </p:nvPicPr>
        <p:blipFill>
          <a:blip r:embed="rId2"/>
          <a:stretch>
            <a:fillRect/>
          </a:stretch>
        </p:blipFill>
        <p:spPr>
          <a:xfrm>
            <a:off x="3863163" y="3466215"/>
            <a:ext cx="4628263" cy="1507170"/>
          </a:xfrm>
          <a:prstGeom prst="rect">
            <a:avLst/>
          </a:prstGeom>
        </p:spPr>
      </p:pic>
    </p:spTree>
    <p:extLst>
      <p:ext uri="{BB962C8B-B14F-4D97-AF65-F5344CB8AC3E}">
        <p14:creationId xmlns:p14="http://schemas.microsoft.com/office/powerpoint/2010/main" val="249084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D9ED-CCA5-A4DE-76CC-6AF5AF99B2FF}"/>
              </a:ext>
            </a:extLst>
          </p:cNvPr>
          <p:cNvSpPr>
            <a:spLocks noGrp="1"/>
          </p:cNvSpPr>
          <p:nvPr>
            <p:ph type="title"/>
          </p:nvPr>
        </p:nvSpPr>
        <p:spPr>
          <a:xfrm>
            <a:off x="311700" y="140241"/>
            <a:ext cx="8520600" cy="12960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6F6C88DB-44DE-2F54-E18B-65986192F090}"/>
              </a:ext>
            </a:extLst>
          </p:cNvPr>
          <p:cNvSpPr>
            <a:spLocks noGrp="1"/>
          </p:cNvSpPr>
          <p:nvPr>
            <p:ph type="body" idx="1"/>
          </p:nvPr>
        </p:nvSpPr>
        <p:spPr>
          <a:xfrm>
            <a:off x="311700" y="361507"/>
            <a:ext cx="8520600" cy="4635795"/>
          </a:xfrm>
        </p:spPr>
        <p:txBody>
          <a:bodyPr/>
          <a:lstStyle/>
          <a:p>
            <a:pPr marL="114300" indent="0">
              <a:buNone/>
            </a:pPr>
            <a:r>
              <a:rPr lang="en-US" dirty="0">
                <a:solidFill>
                  <a:srgbClr val="C00000"/>
                </a:solidFill>
                <a:latin typeface="source-serif-pro"/>
              </a:rPr>
              <a:t>Gliding motion</a:t>
            </a:r>
          </a:p>
          <a:p>
            <a:pPr>
              <a:buFont typeface="Arial" panose="020B0604020202020204" pitchFamily="34" charset="0"/>
              <a:buChar char="•"/>
            </a:pPr>
            <a:r>
              <a:rPr lang="en-US" b="0" i="0" dirty="0">
                <a:solidFill>
                  <a:srgbClr val="00B0F0"/>
                </a:solidFill>
                <a:effectLst/>
                <a:latin typeface="source-serif-pro"/>
              </a:rPr>
              <a:t>In gliding, the wings are held out to the side of the body and do not flap. </a:t>
            </a:r>
          </a:p>
          <a:p>
            <a:pPr>
              <a:buFont typeface="Arial" panose="020B0604020202020204" pitchFamily="34" charset="0"/>
              <a:buChar char="•"/>
            </a:pPr>
            <a:r>
              <a:rPr lang="en-US" b="0" i="0" dirty="0">
                <a:solidFill>
                  <a:srgbClr val="00B0F0"/>
                </a:solidFill>
                <a:effectLst/>
                <a:latin typeface="source-serif-pro"/>
              </a:rPr>
              <a:t>Lift force is produced by the action of airflow on the wings. The lift force occurs because the air has a lower pressure just above the wings and higher pressure below.</a:t>
            </a:r>
          </a:p>
          <a:p>
            <a:pPr>
              <a:buFont typeface="Arial" panose="020B0604020202020204" pitchFamily="34" charset="0"/>
              <a:buChar char="•"/>
            </a:pPr>
            <a:r>
              <a:rPr lang="en-US" b="0" i="0" dirty="0">
                <a:solidFill>
                  <a:srgbClr val="00B0F0"/>
                </a:solidFill>
                <a:effectLst/>
                <a:latin typeface="source-serif-pro"/>
              </a:rPr>
              <a:t> Gliding always results in a bird moving downward through the air.</a:t>
            </a:r>
          </a:p>
          <a:p>
            <a:pPr marL="114300" indent="0">
              <a:buNone/>
            </a:pPr>
            <a:r>
              <a:rPr lang="en-US" dirty="0">
                <a:solidFill>
                  <a:srgbClr val="C00000"/>
                </a:solidFill>
                <a:latin typeface="source-serif-pro"/>
              </a:rPr>
              <a:t>Weight</a:t>
            </a:r>
          </a:p>
          <a:p>
            <a:pPr marL="114300" indent="0">
              <a:buNone/>
            </a:pPr>
            <a:r>
              <a:rPr lang="en-US" dirty="0">
                <a:solidFill>
                  <a:srgbClr val="C00000"/>
                </a:solidFill>
                <a:latin typeface="source-serif-pro"/>
              </a:rPr>
              <a:t>The weight of both bird and aircraft are  very light . The light weight of birds is due to the nature of  low density bones, which are fundamentally light  for minimizing energy</a:t>
            </a:r>
            <a:endParaRPr lang="en-IN" dirty="0">
              <a:solidFill>
                <a:schemeClr val="tx1"/>
              </a:solidFill>
            </a:endParaRPr>
          </a:p>
          <a:p>
            <a:endParaRPr lang="en-IN" dirty="0"/>
          </a:p>
        </p:txBody>
      </p:sp>
      <p:pic>
        <p:nvPicPr>
          <p:cNvPr id="4" name="Picture 3">
            <a:extLst>
              <a:ext uri="{FF2B5EF4-FFF2-40B4-BE49-F238E27FC236}">
                <a16:creationId xmlns:a16="http://schemas.microsoft.com/office/drawing/2014/main" id="{154759A4-6C69-8E0A-8C0B-869EF3F3AB7F}"/>
              </a:ext>
            </a:extLst>
          </p:cNvPr>
          <p:cNvPicPr>
            <a:picLocks noChangeAspect="1"/>
          </p:cNvPicPr>
          <p:nvPr/>
        </p:nvPicPr>
        <p:blipFill>
          <a:blip r:embed="rId2"/>
          <a:stretch>
            <a:fillRect/>
          </a:stretch>
        </p:blipFill>
        <p:spPr>
          <a:xfrm>
            <a:off x="992371" y="3338624"/>
            <a:ext cx="7159257" cy="1970567"/>
          </a:xfrm>
          <a:prstGeom prst="rect">
            <a:avLst/>
          </a:prstGeom>
        </p:spPr>
      </p:pic>
    </p:spTree>
    <p:extLst>
      <p:ext uri="{BB962C8B-B14F-4D97-AF65-F5344CB8AC3E}">
        <p14:creationId xmlns:p14="http://schemas.microsoft.com/office/powerpoint/2010/main" val="325584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7943850" y="54850"/>
            <a:ext cx="1144643" cy="1211975"/>
          </a:xfrm>
          <a:prstGeom prst="rect">
            <a:avLst/>
          </a:prstGeom>
          <a:noFill/>
          <a:ln>
            <a:noFill/>
          </a:ln>
        </p:spPr>
      </p:pic>
      <p:pic>
        <p:nvPicPr>
          <p:cNvPr id="63" name="Google Shape;63;p14"/>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64" name="Google Shape;64;p14"/>
          <p:cNvSpPr txBox="1"/>
          <p:nvPr/>
        </p:nvSpPr>
        <p:spPr>
          <a:xfrm>
            <a:off x="76200" y="0"/>
            <a:ext cx="67113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Nature-Bioinspired Materials and Mechanisms (Module-4)</a:t>
            </a:r>
            <a:endParaRPr sz="1600" b="1">
              <a:solidFill>
                <a:schemeClr val="dk1"/>
              </a:solidFill>
              <a:latin typeface="Cambria"/>
              <a:ea typeface="Cambria"/>
              <a:cs typeface="Cambria"/>
              <a:sym typeface="Cambria"/>
            </a:endParaRPr>
          </a:p>
          <a:p>
            <a:pPr marL="914400" lvl="0" indent="0" algn="l" rtl="0">
              <a:lnSpc>
                <a:spcPct val="150000"/>
              </a:lnSpc>
              <a:spcBef>
                <a:spcPts val="0"/>
              </a:spcBef>
              <a:spcAft>
                <a:spcPts val="0"/>
              </a:spcAft>
              <a:buNone/>
            </a:pPr>
            <a:r>
              <a:rPr lang="en" sz="1500" b="1">
                <a:solidFill>
                  <a:schemeClr val="dk1"/>
                </a:solidFill>
                <a:latin typeface="Cambria"/>
                <a:ea typeface="Cambria"/>
                <a:cs typeface="Cambria"/>
                <a:sym typeface="Cambria"/>
              </a:rPr>
              <a:t>Plant burrs (Velcro) - Overview</a:t>
            </a:r>
            <a:endParaRPr sz="1500" b="1">
              <a:solidFill>
                <a:schemeClr val="dk1"/>
              </a:solidFill>
              <a:latin typeface="Cambria"/>
              <a:ea typeface="Cambria"/>
              <a:cs typeface="Cambria"/>
              <a:sym typeface="Cambria"/>
            </a:endParaRPr>
          </a:p>
        </p:txBody>
      </p:sp>
      <p:sp>
        <p:nvSpPr>
          <p:cNvPr id="65" name="Google Shape;65;p14"/>
          <p:cNvSpPr txBox="1"/>
          <p:nvPr/>
        </p:nvSpPr>
        <p:spPr>
          <a:xfrm>
            <a:off x="191386" y="1266825"/>
            <a:ext cx="8079614" cy="3958233"/>
          </a:xfrm>
          <a:prstGeom prst="rect">
            <a:avLst/>
          </a:prstGeom>
          <a:noFill/>
          <a:ln>
            <a:noFill/>
          </a:ln>
        </p:spPr>
        <p:txBody>
          <a:bodyPr spcFirstLastPara="1" wrap="square" lIns="91425" tIns="91425" rIns="91425" bIns="91425" anchor="t" anchorCtr="0">
            <a:spAutoFit/>
          </a:bodyPr>
          <a:lstStyle/>
          <a:p>
            <a:pPr marL="120650" lvl="0" algn="just" rtl="0">
              <a:lnSpc>
                <a:spcPct val="115000"/>
              </a:lnSpc>
              <a:spcBef>
                <a:spcPts val="1000"/>
              </a:spcBef>
              <a:spcAft>
                <a:spcPts val="0"/>
              </a:spcAft>
              <a:buClr>
                <a:schemeClr val="dk1"/>
              </a:buClr>
              <a:buSzPts val="1700"/>
            </a:pPr>
            <a:endParaRPr lang="en" sz="1700" dirty="0">
              <a:solidFill>
                <a:schemeClr val="dk1"/>
              </a:solidFill>
              <a:latin typeface="Cambria"/>
              <a:ea typeface="Cambria"/>
              <a:cs typeface="Cambria"/>
              <a:sym typeface="Cambria"/>
            </a:endParaRPr>
          </a:p>
          <a:p>
            <a:pPr marL="457200" lvl="0" indent="-336550" algn="just" rtl="0">
              <a:lnSpc>
                <a:spcPct val="115000"/>
              </a:lnSpc>
              <a:spcBef>
                <a:spcPts val="1000"/>
              </a:spcBef>
              <a:spcAft>
                <a:spcPts val="0"/>
              </a:spcAft>
              <a:buClr>
                <a:schemeClr val="dk1"/>
              </a:buClr>
              <a:buSzPts val="1700"/>
              <a:buFont typeface="Cambria"/>
              <a:buChar char="●"/>
            </a:pPr>
            <a:r>
              <a:rPr lang="en-US" sz="2000" b="0" i="0" dirty="0">
                <a:solidFill>
                  <a:srgbClr val="313233"/>
                </a:solidFill>
                <a:effectLst/>
                <a:latin typeface="Helvetica Neue"/>
              </a:rPr>
              <a:t>Scientists and engineers use what nature shows us to develop some of the most innovative technologies, such as a seahorse tail for a mechanical arm or kingfisher’s bill for a bullet train design. </a:t>
            </a:r>
          </a:p>
          <a:p>
            <a:pPr marL="457200" lvl="0" indent="-336550" algn="just" rtl="0">
              <a:lnSpc>
                <a:spcPct val="115000"/>
              </a:lnSpc>
              <a:spcBef>
                <a:spcPts val="1000"/>
              </a:spcBef>
              <a:spcAft>
                <a:spcPts val="0"/>
              </a:spcAft>
              <a:buClr>
                <a:schemeClr val="dk1"/>
              </a:buClr>
              <a:buSzPts val="1700"/>
              <a:buFont typeface="Cambria"/>
              <a:buChar char="●"/>
            </a:pPr>
            <a:r>
              <a:rPr lang="en-US" sz="2000" b="0" i="0" dirty="0">
                <a:solidFill>
                  <a:srgbClr val="313233"/>
                </a:solidFill>
                <a:effectLst/>
                <a:latin typeface="Helvetica Neue"/>
              </a:rPr>
              <a:t>One of the older biomimicry examples is Velcro</a:t>
            </a:r>
          </a:p>
          <a:p>
            <a:pPr marL="457200" lvl="0" indent="-336550" algn="just" rtl="0">
              <a:lnSpc>
                <a:spcPct val="115000"/>
              </a:lnSpc>
              <a:spcBef>
                <a:spcPts val="1000"/>
              </a:spcBef>
              <a:spcAft>
                <a:spcPts val="0"/>
              </a:spcAft>
              <a:buClr>
                <a:schemeClr val="dk1"/>
              </a:buClr>
              <a:buSzPts val="1700"/>
              <a:buFont typeface="Cambria"/>
              <a:buChar char="●"/>
            </a:pPr>
            <a:r>
              <a:rPr lang="en-US" sz="2000" b="0" i="0" dirty="0">
                <a:solidFill>
                  <a:srgbClr val="040C28"/>
                </a:solidFill>
                <a:effectLst/>
                <a:latin typeface="Google Sans"/>
              </a:rPr>
              <a:t>Velcro was inspired by burr seeds</a:t>
            </a:r>
            <a:r>
              <a:rPr lang="en-US" sz="2000" b="0" i="0" dirty="0">
                <a:solidFill>
                  <a:srgbClr val="4D5156"/>
                </a:solidFill>
                <a:effectLst/>
                <a:latin typeface="Google Sans"/>
              </a:rPr>
              <a:t>, which are covered in tiny hooks that easily attach to mammal fur. </a:t>
            </a:r>
          </a:p>
          <a:p>
            <a:pPr marL="457200" lvl="0" indent="-336550" algn="just" rtl="0">
              <a:lnSpc>
                <a:spcPct val="115000"/>
              </a:lnSpc>
              <a:spcBef>
                <a:spcPts val="1000"/>
              </a:spcBef>
              <a:spcAft>
                <a:spcPts val="0"/>
              </a:spcAft>
              <a:buClr>
                <a:schemeClr val="dk1"/>
              </a:buClr>
              <a:buSzPts val="1700"/>
              <a:buFont typeface="Cambria"/>
              <a:buChar char="●"/>
            </a:pPr>
            <a:r>
              <a:rPr lang="en-US" sz="2000" dirty="0">
                <a:solidFill>
                  <a:srgbClr val="4D5156"/>
                </a:solidFill>
                <a:latin typeface="Google Sans"/>
              </a:rPr>
              <a:t>V</a:t>
            </a:r>
            <a:r>
              <a:rPr lang="en-US" sz="2000" b="0" i="0" dirty="0">
                <a:solidFill>
                  <a:srgbClr val="4D5156"/>
                </a:solidFill>
                <a:effectLst/>
                <a:latin typeface="Google Sans"/>
              </a:rPr>
              <a:t>elcro has one side made up of tiny hooks, while the other side is covered in tiny loops.</a:t>
            </a:r>
            <a:endParaRPr lang="en" sz="2000" dirty="0">
              <a:solidFill>
                <a:schemeClr val="dk1"/>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1DB9-0BF8-813C-581D-08D7A998AB85}"/>
              </a:ext>
            </a:extLst>
          </p:cNvPr>
          <p:cNvSpPr>
            <a:spLocks noGrp="1"/>
          </p:cNvSpPr>
          <p:nvPr>
            <p:ph type="title"/>
          </p:nvPr>
        </p:nvSpPr>
        <p:spPr>
          <a:xfrm flipV="1">
            <a:off x="311700" y="155944"/>
            <a:ext cx="8520600" cy="289081"/>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00EF3AFC-5DB2-3522-AF91-BB342A1AFCC6}"/>
              </a:ext>
            </a:extLst>
          </p:cNvPr>
          <p:cNvSpPr>
            <a:spLocks noGrp="1"/>
          </p:cNvSpPr>
          <p:nvPr>
            <p:ph type="body" idx="1"/>
          </p:nvPr>
        </p:nvSpPr>
        <p:spPr>
          <a:xfrm>
            <a:off x="311700" y="445024"/>
            <a:ext cx="8520600" cy="4396333"/>
          </a:xfrm>
        </p:spPr>
        <p:txBody>
          <a:bodyPr/>
          <a:lstStyle/>
          <a:p>
            <a:pPr algn="l">
              <a:buFont typeface="Arial" panose="020B0604020202020204" pitchFamily="34" charset="0"/>
              <a:buChar char="•"/>
            </a:pPr>
            <a:endParaRPr lang="en-US" b="0" i="0" dirty="0">
              <a:solidFill>
                <a:srgbClr val="374050"/>
              </a:solidFill>
              <a:effectLst/>
              <a:latin typeface="RalewayRegular"/>
            </a:endParaRPr>
          </a:p>
          <a:p>
            <a:pPr marL="114300" indent="0" algn="l">
              <a:buNone/>
            </a:pPr>
            <a:r>
              <a:rPr lang="en-US" dirty="0">
                <a:solidFill>
                  <a:srgbClr val="FF0000"/>
                </a:solidFill>
                <a:latin typeface="RalewayRegular"/>
              </a:rPr>
              <a:t>Comparison between Bird and aircraft flight  </a:t>
            </a:r>
          </a:p>
          <a:p>
            <a:pPr algn="l">
              <a:buFont typeface="Arial" panose="020B0604020202020204" pitchFamily="34" charset="0"/>
              <a:buChar char="•"/>
            </a:pPr>
            <a:endParaRPr lang="en-US" b="0" i="0" dirty="0">
              <a:solidFill>
                <a:srgbClr val="374050"/>
              </a:solidFill>
              <a:effectLst/>
              <a:latin typeface="RalewayRegular"/>
            </a:endParaRPr>
          </a:p>
          <a:p>
            <a:pPr algn="l">
              <a:buFont typeface="Arial" panose="020B0604020202020204" pitchFamily="34" charset="0"/>
              <a:buChar char="•"/>
            </a:pPr>
            <a:r>
              <a:rPr lang="en-US" b="0" i="0" dirty="0">
                <a:solidFill>
                  <a:srgbClr val="374050"/>
                </a:solidFill>
                <a:effectLst/>
                <a:latin typeface="RalewayRegular"/>
              </a:rPr>
              <a:t>Airplanes are man-made while birds are naturally born.</a:t>
            </a:r>
          </a:p>
          <a:p>
            <a:pPr algn="l">
              <a:buFont typeface="Arial" panose="020B0604020202020204" pitchFamily="34" charset="0"/>
              <a:buChar char="•"/>
            </a:pPr>
            <a:r>
              <a:rPr lang="en-US" b="0" i="0" dirty="0">
                <a:solidFill>
                  <a:srgbClr val="374050"/>
                </a:solidFill>
                <a:effectLst/>
                <a:latin typeface="RalewayRegular"/>
              </a:rPr>
              <a:t>Birds flap their wings to fly while airplanes have engines, electrical wires, cables and require fuel to fly.</a:t>
            </a:r>
          </a:p>
          <a:p>
            <a:pPr algn="l">
              <a:buFont typeface="Arial" panose="020B0604020202020204" pitchFamily="34" charset="0"/>
              <a:buChar char="•"/>
            </a:pPr>
            <a:r>
              <a:rPr lang="en-US" b="0" i="0" dirty="0">
                <a:solidFill>
                  <a:srgbClr val="374050"/>
                </a:solidFill>
                <a:effectLst/>
                <a:latin typeface="RalewayRegular"/>
              </a:rPr>
              <a:t>Airplanes need fuel to operate while birds require energy from food</a:t>
            </a:r>
          </a:p>
          <a:p>
            <a:pPr algn="l">
              <a:buFont typeface="Arial" panose="020B0604020202020204" pitchFamily="34" charset="0"/>
              <a:buChar char="•"/>
            </a:pPr>
            <a:r>
              <a:rPr lang="en-US" b="0" i="0" dirty="0">
                <a:solidFill>
                  <a:srgbClr val="374050"/>
                </a:solidFill>
                <a:effectLst/>
                <a:latin typeface="RalewayRegular"/>
              </a:rPr>
              <a:t>Birds have feathers while the airplane does not.</a:t>
            </a:r>
          </a:p>
          <a:p>
            <a:pPr algn="l">
              <a:buFont typeface="Arial" panose="020B0604020202020204" pitchFamily="34" charset="0"/>
              <a:buChar char="•"/>
            </a:pPr>
            <a:r>
              <a:rPr lang="en-US" b="0" i="0" dirty="0">
                <a:solidFill>
                  <a:srgbClr val="374050"/>
                </a:solidFill>
                <a:effectLst/>
                <a:latin typeface="RalewayRegular"/>
              </a:rPr>
              <a:t>Bird's wings provide lift and thrust while the airplane's wings have an airfoil shape that only provide lift.</a:t>
            </a:r>
          </a:p>
          <a:p>
            <a:pPr algn="l">
              <a:buFont typeface="Arial" panose="020B0604020202020204" pitchFamily="34" charset="0"/>
              <a:buChar char="•"/>
            </a:pPr>
            <a:r>
              <a:rPr lang="en-US" b="0" i="0" dirty="0">
                <a:solidFill>
                  <a:srgbClr val="374050"/>
                </a:solidFill>
                <a:effectLst/>
                <a:latin typeface="RalewayRegular"/>
              </a:rPr>
              <a:t>Bird's can change their wingspan's shape while airplanes can twist and turn but not change their wingspan's shape.</a:t>
            </a:r>
          </a:p>
          <a:p>
            <a:endParaRPr lang="en-IN" dirty="0"/>
          </a:p>
        </p:txBody>
      </p:sp>
    </p:spTree>
    <p:extLst>
      <p:ext uri="{BB962C8B-B14F-4D97-AF65-F5344CB8AC3E}">
        <p14:creationId xmlns:p14="http://schemas.microsoft.com/office/powerpoint/2010/main" val="427531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D346-9184-E710-FC75-7662326D827C}"/>
              </a:ext>
            </a:extLst>
          </p:cNvPr>
          <p:cNvSpPr>
            <a:spLocks noGrp="1"/>
          </p:cNvSpPr>
          <p:nvPr>
            <p:ph type="title"/>
          </p:nvPr>
        </p:nvSpPr>
        <p:spPr>
          <a:xfrm>
            <a:off x="311700" y="445025"/>
            <a:ext cx="8520600" cy="433933"/>
          </a:xfrm>
        </p:spPr>
        <p:txBody>
          <a:bodyPr>
            <a:noAutofit/>
          </a:bodyPr>
          <a:lstStyle/>
          <a:p>
            <a:r>
              <a:rPr lang="en-US" sz="2000" dirty="0">
                <a:solidFill>
                  <a:srgbClr val="FF0000"/>
                </a:solidFill>
                <a:effectLst/>
                <a:latin typeface="Arial" panose="020B0604020202020204" pitchFamily="34" charset="0"/>
                <a:ea typeface="Arial" panose="020B0604020202020204" pitchFamily="34" charset="0"/>
              </a:rPr>
              <a:t>Lotus leaf effect (Super hydrophobic and self-cleaning surfaces), </a:t>
            </a:r>
            <a:endParaRPr lang="en-IN" sz="2000" dirty="0">
              <a:solidFill>
                <a:srgbClr val="FF0000"/>
              </a:solidFill>
            </a:endParaRPr>
          </a:p>
        </p:txBody>
      </p:sp>
      <p:sp>
        <p:nvSpPr>
          <p:cNvPr id="3" name="Text Placeholder 2">
            <a:extLst>
              <a:ext uri="{FF2B5EF4-FFF2-40B4-BE49-F238E27FC236}">
                <a16:creationId xmlns:a16="http://schemas.microsoft.com/office/drawing/2014/main" id="{6B9D86C6-C5BA-9148-8B60-29DD13592C24}"/>
              </a:ext>
            </a:extLst>
          </p:cNvPr>
          <p:cNvSpPr>
            <a:spLocks noGrp="1"/>
          </p:cNvSpPr>
          <p:nvPr>
            <p:ph type="body" idx="1"/>
          </p:nvPr>
        </p:nvSpPr>
        <p:spPr>
          <a:xfrm>
            <a:off x="311700" y="878958"/>
            <a:ext cx="8520600" cy="3689917"/>
          </a:xfrm>
        </p:spPr>
        <p:txBody>
          <a:bodyPr/>
          <a:lstStyle/>
          <a:p>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he </a:t>
            </a:r>
            <a:r>
              <a:rPr lang="en-US" b="1" i="0" dirty="0">
                <a:solidFill>
                  <a:srgbClr val="202122"/>
                </a:solidFill>
                <a:effectLst/>
                <a:latin typeface="Arial" panose="020B0604020202020204" pitchFamily="34" charset="0"/>
              </a:rPr>
              <a:t>lotus effect</a:t>
            </a:r>
            <a:r>
              <a:rPr lang="en-US" b="0" i="0" dirty="0">
                <a:solidFill>
                  <a:srgbClr val="202122"/>
                </a:solidFill>
                <a:effectLst/>
                <a:latin typeface="Arial" panose="020B0604020202020204" pitchFamily="34" charset="0"/>
              </a:rPr>
              <a:t> refers to self-cleaning properties that are a result of </a:t>
            </a:r>
            <a:r>
              <a:rPr lang="en-US" dirty="0" err="1">
                <a:solidFill>
                  <a:srgbClr val="3366CC"/>
                </a:solidFill>
                <a:latin typeface="Arial" panose="020B0604020202020204" pitchFamily="34" charset="0"/>
              </a:rPr>
              <a:t>ultrahydrophobicity</a:t>
            </a:r>
            <a:r>
              <a:rPr lang="en-US" b="0" i="0" dirty="0">
                <a:solidFill>
                  <a:srgbClr val="202122"/>
                </a:solidFill>
                <a:effectLst/>
                <a:latin typeface="Arial" panose="020B0604020202020204" pitchFamily="34" charset="0"/>
              </a:rPr>
              <a:t> as shown by the leaves of  lotus flower.</a:t>
            </a:r>
          </a:p>
          <a:p>
            <a:r>
              <a:rPr lang="en-US" dirty="0">
                <a:solidFill>
                  <a:srgbClr val="202122"/>
                </a:solidFill>
                <a:latin typeface="Arial" panose="020B0604020202020204" pitchFamily="34" charset="0"/>
              </a:rPr>
              <a:t>D</a:t>
            </a:r>
            <a:r>
              <a:rPr lang="en-US" b="0" i="0" dirty="0">
                <a:solidFill>
                  <a:srgbClr val="202122"/>
                </a:solidFill>
                <a:effectLst/>
                <a:latin typeface="Arial" panose="020B0604020202020204" pitchFamily="34" charset="0"/>
              </a:rPr>
              <a:t>irt particles are picked up by water droplets due to the micro- and nanoscopic architecture on the surface, which minimizes the droplet's adhesion to that surface. Hence lotus do not get wet when rains</a:t>
            </a:r>
          </a:p>
          <a:p>
            <a:r>
              <a:rPr lang="en-US" dirty="0">
                <a:solidFill>
                  <a:srgbClr val="202122"/>
                </a:solidFill>
                <a:latin typeface="Arial" panose="020B0604020202020204" pitchFamily="34" charset="0"/>
              </a:rPr>
              <a:t>This natural phenomena of lotus effect had  inspired  to develop </a:t>
            </a:r>
            <a:r>
              <a:rPr lang="en-US" dirty="0" err="1">
                <a:solidFill>
                  <a:srgbClr val="202122"/>
                </a:solidFill>
                <a:latin typeface="Arial" panose="020B0604020202020204" pitchFamily="34" charset="0"/>
              </a:rPr>
              <a:t>ultrahydrophobic</a:t>
            </a:r>
            <a:r>
              <a:rPr lang="en-US" dirty="0">
                <a:solidFill>
                  <a:srgbClr val="202122"/>
                </a:solidFill>
                <a:latin typeface="Arial" panose="020B0604020202020204" pitchFamily="34" charset="0"/>
              </a:rPr>
              <a:t> chemicals  like </a:t>
            </a:r>
            <a:r>
              <a:rPr lang="en-IN" b="0" i="0" dirty="0">
                <a:solidFill>
                  <a:srgbClr val="202122"/>
                </a:solidFill>
                <a:effectLst/>
                <a:latin typeface="Arial" panose="020B0604020202020204" pitchFamily="34" charset="0"/>
              </a:rPr>
              <a:t>perfluoroalkyl and perfluoropolyether</a:t>
            </a:r>
            <a:endParaRPr lang="en-IN" dirty="0"/>
          </a:p>
        </p:txBody>
      </p:sp>
      <p:pic>
        <p:nvPicPr>
          <p:cNvPr id="4" name="Picture 3">
            <a:extLst>
              <a:ext uri="{FF2B5EF4-FFF2-40B4-BE49-F238E27FC236}">
                <a16:creationId xmlns:a16="http://schemas.microsoft.com/office/drawing/2014/main" id="{EFE04410-37F3-587C-EC68-7B1ACE2BFF1F}"/>
              </a:ext>
            </a:extLst>
          </p:cNvPr>
          <p:cNvPicPr>
            <a:picLocks noChangeAspect="1"/>
          </p:cNvPicPr>
          <p:nvPr/>
        </p:nvPicPr>
        <p:blipFill>
          <a:blip r:embed="rId2"/>
          <a:stretch>
            <a:fillRect/>
          </a:stretch>
        </p:blipFill>
        <p:spPr>
          <a:xfrm>
            <a:off x="781382" y="3202947"/>
            <a:ext cx="3567418" cy="1743075"/>
          </a:xfrm>
          <a:prstGeom prst="rect">
            <a:avLst/>
          </a:prstGeom>
        </p:spPr>
      </p:pic>
    </p:spTree>
    <p:extLst>
      <p:ext uri="{BB962C8B-B14F-4D97-AF65-F5344CB8AC3E}">
        <p14:creationId xmlns:p14="http://schemas.microsoft.com/office/powerpoint/2010/main" val="377754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E8C5-7A1B-6A9C-E1BD-FEA5CF49392E}"/>
              </a:ext>
            </a:extLst>
          </p:cNvPr>
          <p:cNvSpPr>
            <a:spLocks noGrp="1"/>
          </p:cNvSpPr>
          <p:nvPr>
            <p:ph type="title"/>
          </p:nvPr>
        </p:nvSpPr>
        <p:spPr>
          <a:xfrm>
            <a:off x="311700" y="445025"/>
            <a:ext cx="8520600" cy="235459"/>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38F79D22-A4FC-8058-2685-E21E94BC8F54}"/>
              </a:ext>
            </a:extLst>
          </p:cNvPr>
          <p:cNvSpPr>
            <a:spLocks noGrp="1"/>
          </p:cNvSpPr>
          <p:nvPr>
            <p:ph type="body" idx="1"/>
          </p:nvPr>
        </p:nvSpPr>
        <p:spPr>
          <a:xfrm>
            <a:off x="311700" y="680484"/>
            <a:ext cx="8520600" cy="3888391"/>
          </a:xfrm>
        </p:spPr>
        <p:txBody>
          <a:bodyPr>
            <a:normAutofit fontScale="92500" lnSpcReduction="20000"/>
          </a:bodyPr>
          <a:lstStyle/>
          <a:p>
            <a:pPr marL="114300" indent="0">
              <a:buNone/>
            </a:pPr>
            <a:r>
              <a:rPr lang="en-US" dirty="0">
                <a:solidFill>
                  <a:srgbClr val="FF0000"/>
                </a:solidFill>
              </a:rPr>
              <a:t>Mechanism of Lotus Effect</a:t>
            </a:r>
          </a:p>
          <a:p>
            <a:pPr>
              <a:buFont typeface="Arial" panose="020B0604020202020204" pitchFamily="34" charset="0"/>
              <a:buChar char="•"/>
            </a:pPr>
            <a:r>
              <a:rPr lang="en-US" b="0" i="0" dirty="0">
                <a:solidFill>
                  <a:srgbClr val="202122"/>
                </a:solidFill>
                <a:effectLst/>
                <a:latin typeface="Arial" panose="020B0604020202020204" pitchFamily="34" charset="0"/>
              </a:rPr>
              <a:t>The high surface tension of water causes droplets to assume a nearly spherical shape,</a:t>
            </a:r>
          </a:p>
          <a:p>
            <a:pPr>
              <a:buFont typeface="Arial" panose="020B0604020202020204" pitchFamily="34" charset="0"/>
              <a:buChar char="•"/>
            </a:pPr>
            <a:r>
              <a:rPr lang="en-US" b="0" i="0" dirty="0">
                <a:solidFill>
                  <a:srgbClr val="202122"/>
                </a:solidFill>
                <a:effectLst/>
                <a:latin typeface="Arial" panose="020B0604020202020204" pitchFamily="34" charset="0"/>
              </a:rPr>
              <a:t> </a:t>
            </a:r>
            <a:r>
              <a:rPr lang="en-US" dirty="0">
                <a:solidFill>
                  <a:srgbClr val="202122"/>
                </a:solidFill>
                <a:latin typeface="Arial" panose="020B0604020202020204" pitchFamily="34" charset="0"/>
              </a:rPr>
              <a:t>S</a:t>
            </a:r>
            <a:r>
              <a:rPr lang="en-US" b="0" i="0" dirty="0">
                <a:solidFill>
                  <a:srgbClr val="202122"/>
                </a:solidFill>
                <a:effectLst/>
                <a:latin typeface="Arial" panose="020B0604020202020204" pitchFamily="34" charset="0"/>
              </a:rPr>
              <a:t>ince a sphere has minimal surface area, and this shape therefore minimizes the solid-liquid surface energy.</a:t>
            </a:r>
          </a:p>
          <a:p>
            <a:pPr>
              <a:buFont typeface="Arial" panose="020B0604020202020204" pitchFamily="34" charset="0"/>
              <a:buChar char="•"/>
            </a:pPr>
            <a:r>
              <a:rPr lang="en-US" b="0" i="0" dirty="0">
                <a:solidFill>
                  <a:srgbClr val="202122"/>
                </a:solidFill>
                <a:effectLst/>
                <a:latin typeface="Arial" panose="020B0604020202020204" pitchFamily="34" charset="0"/>
              </a:rPr>
              <a:t> On contact of liquid with a surface, adhesion forces result in </a:t>
            </a:r>
            <a:r>
              <a:rPr lang="en-US" dirty="0">
                <a:solidFill>
                  <a:srgbClr val="3366CC"/>
                </a:solidFill>
                <a:latin typeface="Arial" panose="020B0604020202020204" pitchFamily="34" charset="0"/>
              </a:rPr>
              <a:t>wetting</a:t>
            </a:r>
            <a:r>
              <a:rPr lang="en-US" b="0" i="0" dirty="0">
                <a:solidFill>
                  <a:srgbClr val="202122"/>
                </a:solidFill>
                <a:effectLst/>
                <a:latin typeface="Arial" panose="020B0604020202020204" pitchFamily="34" charset="0"/>
              </a:rPr>
              <a:t> of the surface. </a:t>
            </a:r>
          </a:p>
          <a:p>
            <a:r>
              <a:rPr lang="en-US" b="0" i="0" dirty="0">
                <a:solidFill>
                  <a:srgbClr val="202122"/>
                </a:solidFill>
                <a:effectLst/>
                <a:latin typeface="Arial" panose="020B0604020202020204" pitchFamily="34" charset="0"/>
              </a:rPr>
              <a:t>The cause of self-cleaning properties is the hydrophobic water-repellent double or two  structure of the surface.</a:t>
            </a:r>
            <a:r>
              <a:rPr lang="en-US" b="0" i="0" dirty="0">
                <a:solidFill>
                  <a:srgbClr val="000000"/>
                </a:solidFill>
                <a:effectLst/>
                <a:latin typeface="Barlow" panose="00000500000000000000" pitchFamily="2" charset="0"/>
              </a:rPr>
              <a:t> </a:t>
            </a:r>
          </a:p>
          <a:p>
            <a:r>
              <a:rPr lang="en-US" b="0" i="0" dirty="0">
                <a:solidFill>
                  <a:srgbClr val="000000"/>
                </a:solidFill>
                <a:effectLst/>
                <a:latin typeface="Barlow" panose="00000500000000000000" pitchFamily="2" charset="0"/>
              </a:rPr>
              <a:t>Basically, the leaves had two levels of structures  for hydrophobicity</a:t>
            </a:r>
          </a:p>
          <a:p>
            <a:r>
              <a:rPr lang="en-US" b="0" i="0" dirty="0">
                <a:solidFill>
                  <a:srgbClr val="000000"/>
                </a:solidFill>
                <a:effectLst/>
                <a:latin typeface="Barlow" panose="00000500000000000000" pitchFamily="2" charset="0"/>
              </a:rPr>
              <a:t> A microstructure level  consisting of surface lumps and a nanostructure level formed by small hairs. </a:t>
            </a:r>
          </a:p>
          <a:p>
            <a:r>
              <a:rPr lang="en-US" b="0" i="0" dirty="0">
                <a:solidFill>
                  <a:srgbClr val="000000"/>
                </a:solidFill>
                <a:effectLst/>
                <a:latin typeface="Barlow" panose="00000500000000000000" pitchFamily="2" charset="0"/>
              </a:rPr>
              <a:t>Both systems are constituted by a waxy coating, which together makes the surface of a lotus leaf repel water and does not get wet (superhydrophobic surfaces).</a:t>
            </a:r>
            <a:endParaRPr lang="en-IN" dirty="0"/>
          </a:p>
          <a:p>
            <a:pPr>
              <a:buFont typeface="Arial" panose="020B0604020202020204" pitchFamily="34" charset="0"/>
              <a:buChar char="•"/>
            </a:pPr>
            <a:endParaRPr lang="en-US" b="0" i="0" dirty="0">
              <a:solidFill>
                <a:srgbClr val="202122"/>
              </a:solidFill>
              <a:effectLst/>
              <a:latin typeface="Arial" panose="020B0604020202020204" pitchFamily="34" charset="0"/>
            </a:endParaRPr>
          </a:p>
          <a:p>
            <a:pPr>
              <a:buFont typeface="Arial" panose="020B0604020202020204" pitchFamily="34" charset="0"/>
              <a:buChar char="•"/>
            </a:pPr>
            <a:endParaRPr lang="en-US" b="0" i="0" baseline="30000" dirty="0">
              <a:solidFill>
                <a:srgbClr val="3366CC"/>
              </a:solidFill>
              <a:effectLst/>
              <a:latin typeface="Arial" panose="020B0604020202020204" pitchFamily="34" charset="0"/>
            </a:endParaRPr>
          </a:p>
        </p:txBody>
      </p:sp>
    </p:spTree>
    <p:extLst>
      <p:ext uri="{BB962C8B-B14F-4D97-AF65-F5344CB8AC3E}">
        <p14:creationId xmlns:p14="http://schemas.microsoft.com/office/powerpoint/2010/main" val="164126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AD6078-35F8-61C3-2CF8-0A0EECFF24CD}"/>
              </a:ext>
            </a:extLst>
          </p:cNvPr>
          <p:cNvSpPr>
            <a:spLocks noGrp="1"/>
          </p:cNvSpPr>
          <p:nvPr>
            <p:ph type="body" idx="1"/>
          </p:nvPr>
        </p:nvSpPr>
        <p:spPr>
          <a:xfrm>
            <a:off x="311700" y="147080"/>
            <a:ext cx="8520600" cy="3296098"/>
          </a:xfrm>
        </p:spPr>
        <p:txBody>
          <a:bodyPr>
            <a:normAutofit lnSpcReduction="10000"/>
          </a:bodyPr>
          <a:lstStyle/>
          <a:p>
            <a:pPr>
              <a:buFont typeface="Arial" panose="020B0604020202020204" pitchFamily="34" charset="0"/>
              <a:buChar char="•"/>
            </a:pPr>
            <a:r>
              <a:rPr lang="en-US" b="0" i="0" dirty="0">
                <a:solidFill>
                  <a:srgbClr val="202122"/>
                </a:solidFill>
                <a:effectLst/>
                <a:latin typeface="Arial" panose="020B0604020202020204" pitchFamily="34" charset="0"/>
              </a:rPr>
              <a:t>This </a:t>
            </a:r>
            <a:r>
              <a:rPr lang="en-US" b="0" i="0" dirty="0" err="1">
                <a:solidFill>
                  <a:srgbClr val="202122"/>
                </a:solidFill>
                <a:effectLst/>
                <a:latin typeface="Arial" panose="020B0604020202020204" pitchFamily="34" charset="0"/>
              </a:rPr>
              <a:t>enableis</a:t>
            </a:r>
            <a:r>
              <a:rPr lang="en-US" b="0" i="0" dirty="0">
                <a:solidFill>
                  <a:srgbClr val="202122"/>
                </a:solidFill>
                <a:effectLst/>
                <a:latin typeface="Arial" panose="020B0604020202020204" pitchFamily="34" charset="0"/>
              </a:rPr>
              <a:t> the contact area and the adhesion force between surface and droplet to be significantly reduced, resulting in a self-cleaning process</a:t>
            </a:r>
          </a:p>
          <a:p>
            <a:pPr>
              <a:buFont typeface="Arial" panose="020B0604020202020204" pitchFamily="34" charset="0"/>
              <a:buChar char="•"/>
            </a:pPr>
            <a:r>
              <a:rPr lang="en-US" b="0" i="0" dirty="0">
                <a:solidFill>
                  <a:srgbClr val="202122"/>
                </a:solidFill>
                <a:effectLst/>
                <a:latin typeface="Arial" panose="020B0604020202020204" pitchFamily="34" charset="0"/>
              </a:rPr>
              <a:t> Hence, dirt particles with an extremely reduced contact area are picked up by water droplets and are thus easily cleaned off the surface.</a:t>
            </a:r>
            <a:endParaRPr lang="en-US" dirty="0">
              <a:solidFill>
                <a:srgbClr val="000000"/>
              </a:solidFill>
              <a:latin typeface="Cambria" panose="02040503050406030204" pitchFamily="18" charset="0"/>
            </a:endParaRPr>
          </a:p>
          <a:p>
            <a:r>
              <a:rPr lang="en-US" b="0" i="0" dirty="0">
                <a:solidFill>
                  <a:srgbClr val="000000"/>
                </a:solidFill>
                <a:effectLst/>
                <a:latin typeface="Cambria" panose="02040503050406030204" pitchFamily="18" charset="0"/>
              </a:rPr>
              <a:t>The lower epidermis  </a:t>
            </a:r>
            <a:r>
              <a:rPr lang="en-US" b="0" i="0" dirty="0">
                <a:solidFill>
                  <a:srgbClr val="00B050"/>
                </a:solidFill>
                <a:effectLst/>
                <a:latin typeface="Cambria" panose="02040503050406030204" pitchFamily="18" charset="0"/>
              </a:rPr>
              <a:t>( Inner layer of leaf</a:t>
            </a:r>
            <a:r>
              <a:rPr lang="en-US" b="0" i="0" dirty="0">
                <a:solidFill>
                  <a:srgbClr val="000000"/>
                </a:solidFill>
                <a:effectLst/>
                <a:latin typeface="Cambria" panose="02040503050406030204" pitchFamily="18" charset="0"/>
              </a:rPr>
              <a:t>) consists of convex cells covered with wax tubules and contains only few stomata. </a:t>
            </a:r>
            <a:r>
              <a:rPr lang="en-US" b="0" i="0" dirty="0">
                <a:solidFill>
                  <a:srgbClr val="00B050"/>
                </a:solidFill>
                <a:effectLst/>
                <a:latin typeface="Cambria" panose="02040503050406030204" pitchFamily="18" charset="0"/>
              </a:rPr>
              <a:t>( opening and closing structure of leaf) </a:t>
            </a:r>
          </a:p>
          <a:p>
            <a:r>
              <a:rPr lang="en-US" b="0" i="0" dirty="0">
                <a:solidFill>
                  <a:srgbClr val="000000"/>
                </a:solidFill>
                <a:effectLst/>
                <a:latin typeface="Cambria" panose="02040503050406030204" pitchFamily="18" charset="0"/>
              </a:rPr>
              <a:t>The upper epidermis  ( </a:t>
            </a:r>
            <a:r>
              <a:rPr lang="en-US" b="0" i="0" dirty="0">
                <a:solidFill>
                  <a:srgbClr val="00B050"/>
                </a:solidFill>
                <a:effectLst/>
                <a:latin typeface="Cambria" panose="02040503050406030204" pitchFamily="18" charset="0"/>
              </a:rPr>
              <a:t>Outer layer of leaf)  </a:t>
            </a:r>
            <a:r>
              <a:rPr lang="en-US" b="0" i="0" dirty="0">
                <a:solidFill>
                  <a:srgbClr val="000000"/>
                </a:solidFill>
                <a:effectLst/>
                <a:latin typeface="Cambria" panose="02040503050406030204" pitchFamily="18" charset="0"/>
              </a:rPr>
              <a:t>structure consisting of papillae with a dense coating of agglomerated wax tubules, which is the basis for the famous </a:t>
            </a:r>
            <a:r>
              <a:rPr lang="en-US" b="0" i="0" dirty="0" err="1">
                <a:solidFill>
                  <a:srgbClr val="000000"/>
                </a:solidFill>
                <a:effectLst/>
                <a:latin typeface="Cambria" panose="02040503050406030204" pitchFamily="18" charset="0"/>
              </a:rPr>
              <a:t>superhydrophobicity</a:t>
            </a:r>
            <a:endParaRPr lang="en-US" b="0" i="0" dirty="0">
              <a:solidFill>
                <a:srgbClr val="000000"/>
              </a:solidFill>
              <a:effectLst/>
              <a:latin typeface="Cambria" panose="02040503050406030204" pitchFamily="18" charset="0"/>
            </a:endParaRPr>
          </a:p>
        </p:txBody>
      </p:sp>
      <p:pic>
        <p:nvPicPr>
          <p:cNvPr id="4" name="Picture 3">
            <a:extLst>
              <a:ext uri="{FF2B5EF4-FFF2-40B4-BE49-F238E27FC236}">
                <a16:creationId xmlns:a16="http://schemas.microsoft.com/office/drawing/2014/main" id="{123CF00E-4E82-1953-D5BA-36438E98686D}"/>
              </a:ext>
            </a:extLst>
          </p:cNvPr>
          <p:cNvPicPr>
            <a:picLocks noChangeAspect="1"/>
          </p:cNvPicPr>
          <p:nvPr/>
        </p:nvPicPr>
        <p:blipFill>
          <a:blip r:embed="rId2"/>
          <a:stretch>
            <a:fillRect/>
          </a:stretch>
        </p:blipFill>
        <p:spPr>
          <a:xfrm>
            <a:off x="670866" y="3173434"/>
            <a:ext cx="7921619" cy="1970066"/>
          </a:xfrm>
          <a:prstGeom prst="rect">
            <a:avLst/>
          </a:prstGeom>
        </p:spPr>
      </p:pic>
    </p:spTree>
    <p:extLst>
      <p:ext uri="{BB962C8B-B14F-4D97-AF65-F5344CB8AC3E}">
        <p14:creationId xmlns:p14="http://schemas.microsoft.com/office/powerpoint/2010/main" val="351698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B1D9-484E-E3AB-DA0B-CD438D6C5E4A}"/>
              </a:ext>
            </a:extLst>
          </p:cNvPr>
          <p:cNvSpPr>
            <a:spLocks noGrp="1"/>
          </p:cNvSpPr>
          <p:nvPr>
            <p:ph type="title"/>
          </p:nvPr>
        </p:nvSpPr>
        <p:spPr>
          <a:xfrm>
            <a:off x="311700" y="445025"/>
            <a:ext cx="8520600" cy="129600"/>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C08C40A5-4F25-63A7-1A98-C125A8A1407B}"/>
              </a:ext>
            </a:extLst>
          </p:cNvPr>
          <p:cNvSpPr>
            <a:spLocks noGrp="1"/>
          </p:cNvSpPr>
          <p:nvPr>
            <p:ph type="body" idx="1"/>
          </p:nvPr>
        </p:nvSpPr>
        <p:spPr>
          <a:xfrm>
            <a:off x="311700" y="744278"/>
            <a:ext cx="8520600" cy="4288521"/>
          </a:xfrm>
        </p:spPr>
        <p:txBody>
          <a:bodyPr>
            <a:normAutofit fontScale="92500" lnSpcReduction="10000"/>
          </a:bodyPr>
          <a:lstStyle/>
          <a:p>
            <a:pPr marL="114300" indent="0">
              <a:buNone/>
            </a:pPr>
            <a:r>
              <a:rPr lang="en-US" dirty="0">
                <a:solidFill>
                  <a:srgbClr val="00B050"/>
                </a:solidFill>
              </a:rPr>
              <a:t>Applications of Lotus Effect</a:t>
            </a:r>
          </a:p>
          <a:p>
            <a:pPr>
              <a:buFont typeface="Arial" panose="020B0604020202020204" pitchFamily="34" charset="0"/>
              <a:buChar char="•"/>
            </a:pPr>
            <a:r>
              <a:rPr lang="en-US" dirty="0">
                <a:solidFill>
                  <a:srgbClr val="000000"/>
                </a:solidFill>
                <a:latin typeface="Barlow" panose="00000500000000000000" pitchFamily="2" charset="0"/>
              </a:rPr>
              <a:t>Lotus </a:t>
            </a:r>
            <a:r>
              <a:rPr lang="en-US" b="0" i="0" dirty="0">
                <a:solidFill>
                  <a:srgbClr val="000000"/>
                </a:solidFill>
                <a:effectLst/>
                <a:latin typeface="Barlow" panose="00000500000000000000" pitchFamily="2" charset="0"/>
              </a:rPr>
              <a:t> a source of inspiration for innovative technological applications, including the building sector, with the creation of roofs and paints capable of self-cleaning.</a:t>
            </a:r>
          </a:p>
          <a:p>
            <a:pPr>
              <a:buFont typeface="Arial" panose="020B0604020202020204" pitchFamily="34" charset="0"/>
              <a:buChar char="•"/>
            </a:pPr>
            <a:r>
              <a:rPr lang="en-US" dirty="0">
                <a:solidFill>
                  <a:srgbClr val="000000"/>
                </a:solidFill>
                <a:latin typeface="Barlow" panose="00000500000000000000" pitchFamily="2" charset="0"/>
              </a:rPr>
              <a:t>T</a:t>
            </a:r>
            <a:r>
              <a:rPr lang="en-US" b="0" i="0" dirty="0">
                <a:solidFill>
                  <a:srgbClr val="000000"/>
                </a:solidFill>
                <a:effectLst/>
                <a:latin typeface="Barlow" panose="00000500000000000000" pitchFamily="2" charset="0"/>
              </a:rPr>
              <a:t>he Lotus effect in the </a:t>
            </a:r>
            <a:r>
              <a:rPr lang="en-US" b="0" i="0" dirty="0">
                <a:solidFill>
                  <a:srgbClr val="000000"/>
                </a:solidFill>
                <a:effectLst/>
                <a:highlight>
                  <a:srgbClr val="FFFF00"/>
                </a:highlight>
                <a:latin typeface="Barlow" panose="00000500000000000000" pitchFamily="2" charset="0"/>
              </a:rPr>
              <a:t>development of paints </a:t>
            </a:r>
            <a:r>
              <a:rPr lang="en-US" b="0" i="0" dirty="0">
                <a:solidFill>
                  <a:srgbClr val="000000"/>
                </a:solidFill>
                <a:effectLst/>
                <a:latin typeface="Barlow" panose="00000500000000000000" pitchFamily="2" charset="0"/>
              </a:rPr>
              <a:t>that prevent corrosion of metallic materials. Such paints have excellent physical and structural properties and the incomparable Lotus-Effect technology. </a:t>
            </a:r>
          </a:p>
          <a:p>
            <a:pPr>
              <a:buFont typeface="Arial" panose="020B0604020202020204" pitchFamily="34" charset="0"/>
              <a:buChar char="•"/>
            </a:pPr>
            <a:r>
              <a:rPr lang="en-US" dirty="0">
                <a:solidFill>
                  <a:srgbClr val="000000"/>
                </a:solidFill>
                <a:latin typeface="Barlow" panose="00000500000000000000" pitchFamily="2" charset="0"/>
              </a:rPr>
              <a:t>In this </a:t>
            </a:r>
            <a:r>
              <a:rPr lang="en-US" b="0" i="0" dirty="0">
                <a:solidFill>
                  <a:srgbClr val="000000"/>
                </a:solidFill>
                <a:effectLst/>
                <a:latin typeface="Barlow" panose="00000500000000000000" pitchFamily="2" charset="0"/>
              </a:rPr>
              <a:t> technology, the dirt slips away with the rain and the facade remains clean and dry for a long time.</a:t>
            </a:r>
          </a:p>
          <a:p>
            <a:pPr>
              <a:buFont typeface="Arial" panose="020B0604020202020204" pitchFamily="34" charset="0"/>
              <a:buChar char="•"/>
            </a:pPr>
            <a:r>
              <a:rPr lang="en-US" dirty="0">
                <a:solidFill>
                  <a:srgbClr val="000000"/>
                </a:solidFill>
                <a:latin typeface="Barlow" panose="00000500000000000000" pitchFamily="2" charset="0"/>
              </a:rPr>
              <a:t> Development of P</a:t>
            </a:r>
            <a:r>
              <a:rPr lang="en-US" b="0" i="0" dirty="0">
                <a:solidFill>
                  <a:srgbClr val="000000"/>
                </a:solidFill>
                <a:effectLst/>
                <a:latin typeface="Barlow" panose="00000500000000000000" pitchFamily="2" charset="0"/>
              </a:rPr>
              <a:t>erfect insulators to prevent damage to electrical or electronic equipment by accidental contact with water.</a:t>
            </a:r>
          </a:p>
          <a:p>
            <a:pPr>
              <a:buFont typeface="Arial" panose="020B0604020202020204" pitchFamily="34" charset="0"/>
              <a:buChar char="•"/>
            </a:pPr>
            <a:r>
              <a:rPr lang="en-US" b="0" i="0" dirty="0">
                <a:solidFill>
                  <a:srgbClr val="202122"/>
                </a:solidFill>
                <a:effectLst/>
                <a:latin typeface="Arial" panose="020B0604020202020204" pitchFamily="34" charset="0"/>
              </a:rPr>
              <a:t>self-cleaning glasses installed in the sensors of traffic control</a:t>
            </a:r>
          </a:p>
          <a:p>
            <a:pPr>
              <a:buFont typeface="Arial" panose="020B0604020202020204" pitchFamily="34" charset="0"/>
              <a:buChar char="•"/>
            </a:pPr>
            <a:r>
              <a:rPr lang="en-US" dirty="0">
                <a:solidFill>
                  <a:srgbClr val="202122"/>
                </a:solidFill>
                <a:latin typeface="Arial" panose="020B0604020202020204" pitchFamily="34" charset="0"/>
              </a:rPr>
              <a:t>D</a:t>
            </a:r>
            <a:r>
              <a:rPr lang="en-US" b="0" i="0" dirty="0">
                <a:solidFill>
                  <a:srgbClr val="202122"/>
                </a:solidFill>
                <a:effectLst/>
                <a:latin typeface="Arial" panose="020B0604020202020204" pitchFamily="34" charset="0"/>
              </a:rPr>
              <a:t>eveloped stain-resistant textiles under the brand name </a:t>
            </a:r>
            <a:r>
              <a:rPr lang="en-US" dirty="0">
                <a:solidFill>
                  <a:srgbClr val="3366CC"/>
                </a:solidFill>
                <a:latin typeface="Arial" panose="020B0604020202020204" pitchFamily="34" charset="0"/>
              </a:rPr>
              <a:t>nanosphere. </a:t>
            </a:r>
            <a:r>
              <a:rPr lang="en-US" b="0" i="0" dirty="0">
                <a:solidFill>
                  <a:srgbClr val="202122"/>
                </a:solidFill>
                <a:effectLst/>
                <a:latin typeface="Arial" panose="020B0604020202020204" pitchFamily="34" charset="0"/>
              </a:rPr>
              <a:t> </a:t>
            </a:r>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ests showed that clothes treated with </a:t>
            </a:r>
            <a:r>
              <a:rPr lang="en-US" b="0" i="0" dirty="0" err="1">
                <a:solidFill>
                  <a:srgbClr val="202122"/>
                </a:solidFill>
                <a:effectLst/>
                <a:latin typeface="Arial" panose="020B0604020202020204" pitchFamily="34" charset="0"/>
              </a:rPr>
              <a:t>NanoSphere</a:t>
            </a:r>
            <a:r>
              <a:rPr lang="en-US" b="0" i="0" dirty="0">
                <a:solidFill>
                  <a:srgbClr val="202122"/>
                </a:solidFill>
                <a:effectLst/>
                <a:latin typeface="Arial" panose="020B0604020202020204" pitchFamily="34" charset="0"/>
              </a:rPr>
              <a:t> technology allowed </a:t>
            </a:r>
            <a:r>
              <a:rPr lang="en-US" b="0" i="0" dirty="0">
                <a:solidFill>
                  <a:srgbClr val="202122"/>
                </a:solidFill>
                <a:effectLst/>
                <a:highlight>
                  <a:srgbClr val="00FF00"/>
                </a:highlight>
                <a:latin typeface="Arial" panose="020B0604020202020204" pitchFamily="34" charset="0"/>
              </a:rPr>
              <a:t>tomato sauce, coffee and red wine</a:t>
            </a:r>
            <a:r>
              <a:rPr lang="en-US" b="0" i="0" dirty="0">
                <a:solidFill>
                  <a:srgbClr val="202122"/>
                </a:solidFill>
                <a:effectLst/>
                <a:latin typeface="Arial" panose="020B0604020202020204" pitchFamily="34" charset="0"/>
              </a:rPr>
              <a:t> to be easily washed away even after a few washes.</a:t>
            </a:r>
            <a:endParaRPr lang="en-IN" dirty="0">
              <a:solidFill>
                <a:srgbClr val="00B050"/>
              </a:solidFill>
            </a:endParaRPr>
          </a:p>
        </p:txBody>
      </p:sp>
    </p:spTree>
    <p:extLst>
      <p:ext uri="{BB962C8B-B14F-4D97-AF65-F5344CB8AC3E}">
        <p14:creationId xmlns:p14="http://schemas.microsoft.com/office/powerpoint/2010/main" val="3358682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07C9-C68E-81C7-2C8A-99FFDBF1BC28}"/>
              </a:ext>
            </a:extLst>
          </p:cNvPr>
          <p:cNvSpPr>
            <a:spLocks noGrp="1"/>
          </p:cNvSpPr>
          <p:nvPr>
            <p:ph type="title"/>
          </p:nvPr>
        </p:nvSpPr>
        <p:spPr>
          <a:xfrm>
            <a:off x="99237" y="241005"/>
            <a:ext cx="8733063" cy="2268279"/>
          </a:xfrm>
        </p:spPr>
        <p:txBody>
          <a:bodyPr>
            <a:normAutofit fontScale="90000"/>
          </a:bodyPr>
          <a:lstStyle/>
          <a:p>
            <a:r>
              <a:rPr lang="en-US" sz="2200" dirty="0">
                <a:solidFill>
                  <a:srgbClr val="4D5156"/>
                </a:solidFill>
                <a:latin typeface="Google Sans"/>
              </a:rPr>
              <a:t>Velcro</a:t>
            </a:r>
            <a:r>
              <a:rPr lang="en-US" sz="2200" b="0" i="0" dirty="0">
                <a:solidFill>
                  <a:srgbClr val="040C28"/>
                </a:solidFill>
                <a:effectLst/>
                <a:latin typeface="Google Sans"/>
              </a:rPr>
              <a:t> consisting of two strips of nylon fabric, one having tiny hooked threads and the other a coarse surface, that form a strong bond when pressed together</a:t>
            </a:r>
            <a:r>
              <a:rPr lang="en-US" b="0" i="0" dirty="0">
                <a:solidFill>
                  <a:srgbClr val="4D5156"/>
                </a:solidFill>
                <a:effectLst/>
                <a:latin typeface="Google Sans"/>
              </a:rPr>
              <a:t>.</a:t>
            </a:r>
            <a:br>
              <a:rPr lang="en-US" b="0" i="0" dirty="0">
                <a:solidFill>
                  <a:srgbClr val="4D5156"/>
                </a:solidFill>
                <a:effectLst/>
                <a:latin typeface="Google Sans"/>
              </a:rPr>
            </a:br>
            <a:r>
              <a:rPr lang="en-US" b="0" i="0" dirty="0">
                <a:solidFill>
                  <a:srgbClr val="202122"/>
                </a:solidFill>
                <a:effectLst/>
                <a:latin typeface="Arial" panose="020B0604020202020204" pitchFamily="34" charset="0"/>
              </a:rPr>
              <a:t> </a:t>
            </a:r>
            <a:r>
              <a:rPr lang="en-US" sz="2200" b="0" i="0" dirty="0">
                <a:solidFill>
                  <a:srgbClr val="FF0000"/>
                </a:solidFill>
                <a:effectLst/>
                <a:latin typeface="Arial" panose="020B0604020202020204" pitchFamily="34" charset="0"/>
              </a:rPr>
              <a:t>The fastener consisted of two components: a lineal fabric strip with tiny hooks that could ‘attach with another fabric strip with smaller loops, attaching temporarily, until pulled apart</a:t>
            </a:r>
            <a:r>
              <a:rPr lang="en-US" sz="2200" b="0" i="0" dirty="0">
                <a:solidFill>
                  <a:srgbClr val="202122"/>
                </a:solidFill>
                <a:effectLst/>
                <a:latin typeface="Arial" panose="020B0604020202020204" pitchFamily="34" charset="0"/>
              </a:rPr>
              <a:t>.</a:t>
            </a:r>
            <a:br>
              <a:rPr lang="en-US" sz="2200" b="0" i="0" dirty="0">
                <a:solidFill>
                  <a:srgbClr val="202122"/>
                </a:solidFill>
                <a:effectLst/>
                <a:latin typeface="Arial" panose="020B0604020202020204" pitchFamily="34" charset="0"/>
              </a:rPr>
            </a:br>
            <a:r>
              <a:rPr lang="en-US" sz="2200" b="0" i="0" dirty="0">
                <a:solidFill>
                  <a:srgbClr val="202122"/>
                </a:solidFill>
                <a:effectLst/>
                <a:latin typeface="Arial" panose="020B0604020202020204" pitchFamily="34" charset="0"/>
              </a:rPr>
              <a:t> </a:t>
            </a:r>
            <a:r>
              <a:rPr lang="en-US" sz="2200" b="0" i="0" dirty="0">
                <a:solidFill>
                  <a:schemeClr val="accent1"/>
                </a:solidFill>
                <a:effectLst/>
                <a:latin typeface="Arial" panose="020B0604020202020204" pitchFamily="34" charset="0"/>
              </a:rPr>
              <a:t>Initially made of cotton, which proved impractical,</a:t>
            </a:r>
            <a:br>
              <a:rPr lang="en-US" sz="2200" b="0" i="0" dirty="0">
                <a:solidFill>
                  <a:schemeClr val="accent1"/>
                </a:solidFill>
                <a:effectLst/>
                <a:latin typeface="Arial" panose="020B0604020202020204" pitchFamily="34" charset="0"/>
              </a:rPr>
            </a:br>
            <a:r>
              <a:rPr lang="en-US" sz="2200" b="0" i="0" dirty="0">
                <a:solidFill>
                  <a:schemeClr val="accent1"/>
                </a:solidFill>
                <a:effectLst/>
                <a:latin typeface="Arial" panose="020B0604020202020204" pitchFamily="34" charset="0"/>
              </a:rPr>
              <a:t>the fastener was eventually constructed with nylon and </a:t>
            </a:r>
            <a:r>
              <a:rPr lang="en-US" sz="2200" dirty="0">
                <a:solidFill>
                  <a:schemeClr val="accent1"/>
                </a:solidFill>
                <a:latin typeface="Arial" panose="020B0604020202020204" pitchFamily="34" charset="0"/>
              </a:rPr>
              <a:t>polyester</a:t>
            </a:r>
            <a:r>
              <a:rPr lang="en-US" sz="2200" b="0" i="0" dirty="0">
                <a:solidFill>
                  <a:srgbClr val="202122"/>
                </a:solidFill>
                <a:effectLst/>
                <a:latin typeface="Arial" panose="020B0604020202020204" pitchFamily="34" charset="0"/>
              </a:rPr>
              <a:t>.</a:t>
            </a:r>
            <a:endParaRPr lang="en-IN" sz="2200" dirty="0"/>
          </a:p>
        </p:txBody>
      </p:sp>
      <p:pic>
        <p:nvPicPr>
          <p:cNvPr id="3" name="Picture 2">
            <a:extLst>
              <a:ext uri="{FF2B5EF4-FFF2-40B4-BE49-F238E27FC236}">
                <a16:creationId xmlns:a16="http://schemas.microsoft.com/office/drawing/2014/main" id="{32639E5D-DFA8-7DA6-6DFC-6D0D58A8CA49}"/>
              </a:ext>
            </a:extLst>
          </p:cNvPr>
          <p:cNvPicPr>
            <a:picLocks noChangeAspect="1"/>
          </p:cNvPicPr>
          <p:nvPr/>
        </p:nvPicPr>
        <p:blipFill>
          <a:blip r:embed="rId2"/>
          <a:stretch>
            <a:fillRect/>
          </a:stretch>
        </p:blipFill>
        <p:spPr>
          <a:xfrm>
            <a:off x="1901012" y="2816741"/>
            <a:ext cx="5143500" cy="2393212"/>
          </a:xfrm>
          <a:prstGeom prst="rect">
            <a:avLst/>
          </a:prstGeom>
        </p:spPr>
      </p:pic>
    </p:spTree>
    <p:extLst>
      <p:ext uri="{BB962C8B-B14F-4D97-AF65-F5344CB8AC3E}">
        <p14:creationId xmlns:p14="http://schemas.microsoft.com/office/powerpoint/2010/main" val="3366588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71" name="Google Shape;71;p15"/>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72" name="Google Shape;72;p15"/>
          <p:cNvSpPr txBox="1"/>
          <p:nvPr/>
        </p:nvSpPr>
        <p:spPr>
          <a:xfrm>
            <a:off x="76200" y="0"/>
            <a:ext cx="67113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Nature-Bioinspired Materials and Mechanisms (Module-4)</a:t>
            </a:r>
            <a:endParaRPr sz="1600" b="1">
              <a:solidFill>
                <a:schemeClr val="dk1"/>
              </a:solidFill>
              <a:latin typeface="Cambria"/>
              <a:ea typeface="Cambria"/>
              <a:cs typeface="Cambria"/>
              <a:sym typeface="Cambria"/>
            </a:endParaRPr>
          </a:p>
          <a:p>
            <a:pPr marL="914400" lvl="0" indent="0" algn="l" rtl="0">
              <a:lnSpc>
                <a:spcPct val="150000"/>
              </a:lnSpc>
              <a:spcBef>
                <a:spcPts val="0"/>
              </a:spcBef>
              <a:spcAft>
                <a:spcPts val="0"/>
              </a:spcAft>
              <a:buNone/>
            </a:pPr>
            <a:r>
              <a:rPr lang="en" sz="1500" b="1">
                <a:solidFill>
                  <a:schemeClr val="dk1"/>
                </a:solidFill>
                <a:latin typeface="Cambria"/>
                <a:ea typeface="Cambria"/>
                <a:cs typeface="Cambria"/>
                <a:sym typeface="Cambria"/>
              </a:rPr>
              <a:t>Plant burrs (Velcro) - Overview</a:t>
            </a:r>
            <a:endParaRPr sz="1500" b="1">
              <a:solidFill>
                <a:schemeClr val="dk1"/>
              </a:solidFill>
              <a:latin typeface="Cambria"/>
              <a:ea typeface="Cambria"/>
              <a:cs typeface="Cambria"/>
              <a:sym typeface="Cambria"/>
            </a:endParaRPr>
          </a:p>
        </p:txBody>
      </p:sp>
      <p:sp>
        <p:nvSpPr>
          <p:cNvPr id="73" name="Google Shape;73;p15"/>
          <p:cNvSpPr txBox="1"/>
          <p:nvPr/>
        </p:nvSpPr>
        <p:spPr>
          <a:xfrm>
            <a:off x="127000" y="1266825"/>
            <a:ext cx="6343800" cy="3840300"/>
          </a:xfrm>
          <a:prstGeom prst="rect">
            <a:avLst/>
          </a:prstGeom>
          <a:noFill/>
          <a:ln>
            <a:noFill/>
          </a:ln>
        </p:spPr>
        <p:txBody>
          <a:bodyPr spcFirstLastPara="1" wrap="square" lIns="91425" tIns="91425" rIns="91425" bIns="91425" anchor="t" anchorCtr="0">
            <a:spAutoFit/>
          </a:bodyPr>
          <a:lstStyle/>
          <a:p>
            <a:pPr marL="457200" lvl="0" indent="-336550" algn="just" rtl="0">
              <a:lnSpc>
                <a:spcPct val="115000"/>
              </a:lnSpc>
              <a:spcBef>
                <a:spcPts val="1000"/>
              </a:spcBef>
              <a:spcAft>
                <a:spcPts val="0"/>
              </a:spcAft>
              <a:buClr>
                <a:schemeClr val="dk1"/>
              </a:buClr>
              <a:buSzPts val="1700"/>
              <a:buFont typeface="Cambria"/>
              <a:buChar char="●"/>
            </a:pPr>
            <a:r>
              <a:rPr lang="en" sz="1700">
                <a:solidFill>
                  <a:schemeClr val="dk1"/>
                </a:solidFill>
                <a:latin typeface="Cambria"/>
                <a:ea typeface="Cambria"/>
                <a:cs typeface="Cambria"/>
                <a:sym typeface="Cambria"/>
              </a:rPr>
              <a:t>Small hooks enable seed-bearing burr to cling to tiny loops in fabric.</a:t>
            </a:r>
            <a:endParaRPr sz="1700">
              <a:solidFill>
                <a:schemeClr val="dk1"/>
              </a:solidFill>
              <a:latin typeface="Cambria"/>
              <a:ea typeface="Cambria"/>
              <a:cs typeface="Cambria"/>
              <a:sym typeface="Cambria"/>
            </a:endParaRPr>
          </a:p>
          <a:p>
            <a:pPr marL="457200" lvl="0" indent="-336550" algn="just" rtl="0">
              <a:lnSpc>
                <a:spcPct val="115000"/>
              </a:lnSpc>
              <a:spcBef>
                <a:spcPts val="1000"/>
              </a:spcBef>
              <a:spcAft>
                <a:spcPts val="0"/>
              </a:spcAft>
              <a:buClr>
                <a:schemeClr val="dk1"/>
              </a:buClr>
              <a:buSzPts val="1700"/>
              <a:buFont typeface="Cambria"/>
              <a:buChar char="●"/>
            </a:pPr>
            <a:r>
              <a:rPr lang="en" sz="1700">
                <a:solidFill>
                  <a:schemeClr val="dk1"/>
                </a:solidFill>
                <a:latin typeface="Cambria"/>
                <a:ea typeface="Cambria"/>
                <a:cs typeface="Cambria"/>
                <a:sym typeface="Cambria"/>
              </a:rPr>
              <a:t>Velcro fastening was invented in 1941 by Swiss engineer George de Mestral, who took the idea from the burrs that stuck to his dog's hair.</a:t>
            </a:r>
            <a:endParaRPr sz="1700">
              <a:solidFill>
                <a:schemeClr val="dk1"/>
              </a:solidFill>
              <a:latin typeface="Cambria"/>
              <a:ea typeface="Cambria"/>
              <a:cs typeface="Cambria"/>
              <a:sym typeface="Cambria"/>
            </a:endParaRPr>
          </a:p>
          <a:p>
            <a:pPr marL="457200" lvl="0" indent="-336550" algn="just" rtl="0">
              <a:lnSpc>
                <a:spcPct val="115000"/>
              </a:lnSpc>
              <a:spcBef>
                <a:spcPts val="1000"/>
              </a:spcBef>
              <a:spcAft>
                <a:spcPts val="0"/>
              </a:spcAft>
              <a:buClr>
                <a:schemeClr val="dk1"/>
              </a:buClr>
              <a:buSzPts val="1700"/>
              <a:buFont typeface="Cambria"/>
              <a:buChar char="●"/>
            </a:pPr>
            <a:r>
              <a:rPr lang="en" sz="1700">
                <a:solidFill>
                  <a:schemeClr val="dk1"/>
                </a:solidFill>
                <a:latin typeface="Cambria"/>
                <a:ea typeface="Cambria"/>
                <a:cs typeface="Cambria"/>
                <a:sym typeface="Cambria"/>
              </a:rPr>
              <a:t>Under the microscope he noted the tiny hooks on the end of the burr's spines that caught anything with a loop - such as clothing, hair or animal fur.</a:t>
            </a:r>
            <a:endParaRPr sz="1700">
              <a:solidFill>
                <a:schemeClr val="dk1"/>
              </a:solidFill>
              <a:latin typeface="Cambria"/>
              <a:ea typeface="Cambria"/>
              <a:cs typeface="Cambria"/>
              <a:sym typeface="Cambria"/>
            </a:endParaRPr>
          </a:p>
          <a:p>
            <a:pPr marL="457200" lvl="0" indent="-336550" algn="just" rtl="0">
              <a:lnSpc>
                <a:spcPct val="115000"/>
              </a:lnSpc>
              <a:spcBef>
                <a:spcPts val="1000"/>
              </a:spcBef>
              <a:spcAft>
                <a:spcPts val="0"/>
              </a:spcAft>
              <a:buClr>
                <a:schemeClr val="dk1"/>
              </a:buClr>
              <a:buSzPts val="1700"/>
              <a:buFont typeface="Cambria"/>
              <a:buChar char="●"/>
            </a:pPr>
            <a:r>
              <a:rPr lang="en" sz="1700">
                <a:solidFill>
                  <a:schemeClr val="dk1"/>
                </a:solidFill>
                <a:latin typeface="Cambria"/>
                <a:ea typeface="Cambria"/>
                <a:cs typeface="Cambria"/>
                <a:sym typeface="Cambria"/>
              </a:rPr>
              <a:t>The 2-part Velcro fastener system uses strips or patches of a hooked material opposite strips or patches of a loose - looped weave of nylon that holds the hooks</a:t>
            </a:r>
            <a:endParaRPr sz="1700">
              <a:solidFill>
                <a:schemeClr val="dk1"/>
              </a:solidFill>
              <a:latin typeface="Cambria"/>
              <a:ea typeface="Cambria"/>
              <a:cs typeface="Cambria"/>
              <a:sym typeface="Cambria"/>
            </a:endParaRPr>
          </a:p>
        </p:txBody>
      </p:sp>
      <p:pic>
        <p:nvPicPr>
          <p:cNvPr id="74" name="Google Shape;74;p15"/>
          <p:cNvPicPr preferRelativeResize="0"/>
          <p:nvPr/>
        </p:nvPicPr>
        <p:blipFill>
          <a:blip r:embed="rId5">
            <a:alphaModFix/>
          </a:blip>
          <a:stretch>
            <a:fillRect/>
          </a:stretch>
        </p:blipFill>
        <p:spPr>
          <a:xfrm>
            <a:off x="6702181" y="1266825"/>
            <a:ext cx="1541644" cy="1158875"/>
          </a:xfrm>
          <a:prstGeom prst="rect">
            <a:avLst/>
          </a:prstGeom>
          <a:noFill/>
          <a:ln>
            <a:noFill/>
          </a:ln>
        </p:spPr>
      </p:pic>
      <p:pic>
        <p:nvPicPr>
          <p:cNvPr id="75" name="Google Shape;75;p15"/>
          <p:cNvPicPr preferRelativeResize="0"/>
          <p:nvPr/>
        </p:nvPicPr>
        <p:blipFill>
          <a:blip r:embed="rId6">
            <a:alphaModFix/>
          </a:blip>
          <a:stretch>
            <a:fillRect/>
          </a:stretch>
        </p:blipFill>
        <p:spPr>
          <a:xfrm>
            <a:off x="6827652" y="2349500"/>
            <a:ext cx="1290700" cy="1400075"/>
          </a:xfrm>
          <a:prstGeom prst="rect">
            <a:avLst/>
          </a:prstGeom>
          <a:noFill/>
          <a:ln>
            <a:noFill/>
          </a:ln>
        </p:spPr>
      </p:pic>
      <p:pic>
        <p:nvPicPr>
          <p:cNvPr id="76" name="Google Shape;76;p15"/>
          <p:cNvPicPr preferRelativeResize="0"/>
          <p:nvPr/>
        </p:nvPicPr>
        <p:blipFill>
          <a:blip r:embed="rId7">
            <a:alphaModFix/>
          </a:blip>
          <a:stretch>
            <a:fillRect/>
          </a:stretch>
        </p:blipFill>
        <p:spPr>
          <a:xfrm>
            <a:off x="6787500" y="3753987"/>
            <a:ext cx="1330850" cy="14942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00" name="Google Shape;100;p18"/>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01" name="Google Shape;101;p18"/>
          <p:cNvSpPr txBox="1"/>
          <p:nvPr/>
        </p:nvSpPr>
        <p:spPr>
          <a:xfrm>
            <a:off x="76200" y="0"/>
            <a:ext cx="67113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Nature-Bioinspired Materials and Mechanisms (Module-4)</a:t>
            </a:r>
            <a:endParaRPr sz="1600" b="1">
              <a:solidFill>
                <a:schemeClr val="dk1"/>
              </a:solidFill>
              <a:latin typeface="Cambria"/>
              <a:ea typeface="Cambria"/>
              <a:cs typeface="Cambria"/>
              <a:sym typeface="Cambria"/>
            </a:endParaRPr>
          </a:p>
          <a:p>
            <a:pPr marL="914400" lvl="0" indent="0" algn="l" rtl="0">
              <a:lnSpc>
                <a:spcPct val="150000"/>
              </a:lnSpc>
              <a:spcBef>
                <a:spcPts val="0"/>
              </a:spcBef>
              <a:spcAft>
                <a:spcPts val="0"/>
              </a:spcAft>
              <a:buNone/>
            </a:pPr>
            <a:r>
              <a:rPr lang="en" sz="1500" b="1">
                <a:solidFill>
                  <a:schemeClr val="dk1"/>
                </a:solidFill>
                <a:latin typeface="Cambria"/>
                <a:ea typeface="Cambria"/>
                <a:cs typeface="Cambria"/>
                <a:sym typeface="Cambria"/>
              </a:rPr>
              <a:t>Bullet train design – Kingfisher beak</a:t>
            </a:r>
            <a:endParaRPr sz="1500" b="1">
              <a:solidFill>
                <a:schemeClr val="dk1"/>
              </a:solidFill>
              <a:latin typeface="Cambria"/>
              <a:ea typeface="Cambria"/>
              <a:cs typeface="Cambria"/>
              <a:sym typeface="Cambria"/>
            </a:endParaRPr>
          </a:p>
        </p:txBody>
      </p:sp>
      <p:sp>
        <p:nvSpPr>
          <p:cNvPr id="102" name="Google Shape;102;p18"/>
          <p:cNvSpPr txBox="1"/>
          <p:nvPr/>
        </p:nvSpPr>
        <p:spPr>
          <a:xfrm>
            <a:off x="0" y="1177925"/>
            <a:ext cx="4076700" cy="28053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600"/>
              </a:spcBef>
              <a:spcAft>
                <a:spcPts val="0"/>
              </a:spcAft>
              <a:buSzPts val="1500"/>
              <a:buFont typeface="Cambria"/>
              <a:buChar char="●"/>
            </a:pPr>
            <a:r>
              <a:rPr lang="en" sz="1500" dirty="0">
                <a:solidFill>
                  <a:schemeClr val="dk1"/>
                </a:solidFill>
                <a:latin typeface="Cambria"/>
                <a:ea typeface="Cambria"/>
                <a:cs typeface="Cambria"/>
                <a:sym typeface="Cambria"/>
              </a:rPr>
              <a:t>The fastest train in the world at speeds of up to 200 miles per hour, Japan’s Shinkansen Bullet Train was a marvel of modern technology.</a:t>
            </a:r>
            <a:endParaRPr sz="1500" dirty="0">
              <a:solidFill>
                <a:schemeClr val="dk1"/>
              </a:solidFill>
              <a:latin typeface="Cambria"/>
              <a:ea typeface="Cambria"/>
              <a:cs typeface="Cambria"/>
              <a:sym typeface="Cambria"/>
            </a:endParaRPr>
          </a:p>
          <a:p>
            <a:pPr marL="457200" lvl="0" indent="-323850" algn="just" rtl="0">
              <a:lnSpc>
                <a:spcPct val="115000"/>
              </a:lnSpc>
              <a:spcBef>
                <a:spcPts val="0"/>
              </a:spcBef>
              <a:spcAft>
                <a:spcPts val="0"/>
              </a:spcAft>
              <a:buSzPts val="1500"/>
              <a:buFont typeface="Cambria"/>
              <a:buChar char="●"/>
            </a:pPr>
            <a:r>
              <a:rPr lang="en" sz="1500" dirty="0">
                <a:solidFill>
                  <a:schemeClr val="dk1"/>
                </a:solidFill>
                <a:latin typeface="Cambria"/>
                <a:ea typeface="Cambria"/>
                <a:cs typeface="Cambria"/>
                <a:sym typeface="Cambria"/>
              </a:rPr>
              <a:t>But there was one major problem after its initial debut: noise. Each time the train emerged from the tunnel, it caused a change in air pressure that caused thunder-like sounds that were a nuisance from a quarter of a mile away.</a:t>
            </a:r>
            <a:endParaRPr sz="1500" b="1" dirty="0">
              <a:solidFill>
                <a:schemeClr val="dk1"/>
              </a:solidFill>
              <a:latin typeface="Cambria"/>
              <a:ea typeface="Cambria"/>
              <a:cs typeface="Cambria"/>
              <a:sym typeface="Cambria"/>
            </a:endParaRPr>
          </a:p>
        </p:txBody>
      </p:sp>
      <p:pic>
        <p:nvPicPr>
          <p:cNvPr id="103" name="Google Shape;103;p18"/>
          <p:cNvPicPr preferRelativeResize="0"/>
          <p:nvPr/>
        </p:nvPicPr>
        <p:blipFill>
          <a:blip r:embed="rId5">
            <a:alphaModFix/>
          </a:blip>
          <a:stretch>
            <a:fillRect/>
          </a:stretch>
        </p:blipFill>
        <p:spPr>
          <a:xfrm>
            <a:off x="4076700" y="1240350"/>
            <a:ext cx="4737100" cy="2399924"/>
          </a:xfrm>
          <a:prstGeom prst="rect">
            <a:avLst/>
          </a:prstGeom>
          <a:noFill/>
          <a:ln>
            <a:noFill/>
          </a:ln>
        </p:spPr>
      </p:pic>
      <p:sp>
        <p:nvSpPr>
          <p:cNvPr id="104" name="Google Shape;104;p18"/>
          <p:cNvSpPr txBox="1"/>
          <p:nvPr/>
        </p:nvSpPr>
        <p:spPr>
          <a:xfrm>
            <a:off x="-19050" y="3876675"/>
            <a:ext cx="8613900" cy="12120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The train’s chief engineer, a bird-watcher, had an idea: taking inspiration from the shape of a bird’s beak to make it more aerodynamic.</a:t>
            </a:r>
            <a:endParaRPr sz="1500">
              <a:solidFill>
                <a:schemeClr val="dk1"/>
              </a:solidFill>
              <a:latin typeface="Cambria"/>
              <a:ea typeface="Cambria"/>
              <a:cs typeface="Cambria"/>
              <a:sym typeface="Cambria"/>
            </a:endParaRPr>
          </a:p>
          <a:p>
            <a:pPr marL="457200" lvl="0" indent="-323850" algn="just" rtl="0">
              <a:lnSpc>
                <a:spcPct val="115000"/>
              </a:lnSpc>
              <a:spcBef>
                <a:spcPts val="0"/>
              </a:spcBef>
              <a:spcAft>
                <a:spcPts val="0"/>
              </a:spcAft>
              <a:buClr>
                <a:schemeClr val="dk1"/>
              </a:buClr>
              <a:buSzPts val="1500"/>
              <a:buFont typeface="Cambria"/>
              <a:buChar char="●"/>
            </a:pPr>
            <a:r>
              <a:rPr lang="en" sz="1500">
                <a:solidFill>
                  <a:schemeClr val="dk1"/>
                </a:solidFill>
                <a:latin typeface="Cambria"/>
                <a:ea typeface="Cambria"/>
                <a:cs typeface="Cambria"/>
                <a:sym typeface="Cambria"/>
              </a:rPr>
              <a:t>The resulting design was based on the narrow profile of a kingfisher’s beak, resulting in a quieter train that also consumes 15% less electricity and goes 10% faster than before.</a:t>
            </a:r>
            <a:endParaRPr sz="1500" b="1">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10" name="Google Shape;110;p19"/>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11" name="Google Shape;111;p19"/>
          <p:cNvSpPr txBox="1"/>
          <p:nvPr/>
        </p:nvSpPr>
        <p:spPr>
          <a:xfrm>
            <a:off x="76200" y="0"/>
            <a:ext cx="67113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dirty="0">
                <a:solidFill>
                  <a:schemeClr val="dk1"/>
                </a:solidFill>
                <a:latin typeface="Cambria"/>
                <a:ea typeface="Cambria"/>
                <a:cs typeface="Cambria"/>
                <a:sym typeface="Cambria"/>
              </a:rPr>
              <a:t>Biology for Engineers</a:t>
            </a:r>
            <a:endParaRPr sz="1800" b="1" dirty="0">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dirty="0">
                <a:solidFill>
                  <a:schemeClr val="dk1"/>
                </a:solidFill>
                <a:latin typeface="Cambria"/>
                <a:ea typeface="Cambria"/>
                <a:cs typeface="Cambria"/>
                <a:sym typeface="Cambria"/>
              </a:rPr>
              <a:t>Nature-Bioinspired Materials and Mechanisms (Module-4)</a:t>
            </a:r>
            <a:endParaRPr sz="1600" b="1" dirty="0">
              <a:solidFill>
                <a:schemeClr val="dk1"/>
              </a:solidFill>
              <a:latin typeface="Cambria"/>
              <a:ea typeface="Cambria"/>
              <a:cs typeface="Cambria"/>
              <a:sym typeface="Cambria"/>
            </a:endParaRPr>
          </a:p>
          <a:p>
            <a:pPr marL="914400" lvl="0" indent="0" algn="l" rtl="0">
              <a:lnSpc>
                <a:spcPct val="150000"/>
              </a:lnSpc>
              <a:spcBef>
                <a:spcPts val="0"/>
              </a:spcBef>
              <a:spcAft>
                <a:spcPts val="0"/>
              </a:spcAft>
              <a:buNone/>
            </a:pPr>
            <a:r>
              <a:rPr lang="en" sz="1500" b="1" dirty="0">
                <a:solidFill>
                  <a:schemeClr val="dk1"/>
                </a:solidFill>
                <a:latin typeface="Cambria"/>
                <a:ea typeface="Cambria"/>
                <a:cs typeface="Cambria"/>
                <a:sym typeface="Cambria"/>
              </a:rPr>
              <a:t>Bullet train design – Kingfisher beak</a:t>
            </a:r>
            <a:endParaRPr sz="1500" b="1" dirty="0">
              <a:solidFill>
                <a:schemeClr val="dk1"/>
              </a:solidFill>
              <a:latin typeface="Cambria"/>
              <a:ea typeface="Cambria"/>
              <a:cs typeface="Cambria"/>
              <a:sym typeface="Cambria"/>
            </a:endParaRPr>
          </a:p>
        </p:txBody>
      </p:sp>
      <p:sp>
        <p:nvSpPr>
          <p:cNvPr id="112" name="Google Shape;112;p19"/>
          <p:cNvSpPr txBox="1"/>
          <p:nvPr/>
        </p:nvSpPr>
        <p:spPr>
          <a:xfrm>
            <a:off x="0" y="1177925"/>
            <a:ext cx="8923200" cy="1768403"/>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1000"/>
              </a:spcBef>
              <a:spcAft>
                <a:spcPts val="0"/>
              </a:spcAft>
              <a:buClr>
                <a:schemeClr val="dk1"/>
              </a:buClr>
              <a:buSzPts val="1500"/>
              <a:buFont typeface="Cambria"/>
              <a:buChar char="●"/>
            </a:pPr>
            <a:r>
              <a:rPr lang="en" sz="1500" dirty="0">
                <a:solidFill>
                  <a:schemeClr val="dk1"/>
                </a:solidFill>
                <a:latin typeface="Cambria"/>
                <a:ea typeface="Cambria"/>
                <a:cs typeface="Cambria"/>
                <a:sym typeface="Cambria"/>
              </a:rPr>
              <a:t>In 1990s, bullet trains created loud boom sound when moving through tunnels.</a:t>
            </a:r>
            <a:endParaRPr sz="1500" dirty="0">
              <a:solidFill>
                <a:schemeClr val="dk1"/>
              </a:solidFill>
              <a:latin typeface="Cambria"/>
              <a:ea typeface="Cambria"/>
              <a:cs typeface="Cambria"/>
              <a:sym typeface="Cambria"/>
            </a:endParaRPr>
          </a:p>
          <a:p>
            <a:pPr marL="457200" lvl="0" indent="-323850" algn="just" rtl="0">
              <a:lnSpc>
                <a:spcPct val="115000"/>
              </a:lnSpc>
              <a:spcBef>
                <a:spcPts val="0"/>
              </a:spcBef>
              <a:spcAft>
                <a:spcPts val="0"/>
              </a:spcAft>
              <a:buClr>
                <a:schemeClr val="dk1"/>
              </a:buClr>
              <a:buSzPts val="1500"/>
              <a:buFont typeface="Cambria"/>
              <a:buChar char="●"/>
            </a:pPr>
            <a:r>
              <a:rPr lang="en" sz="1500" dirty="0">
                <a:solidFill>
                  <a:schemeClr val="dk1"/>
                </a:solidFill>
                <a:latin typeface="Cambria"/>
                <a:ea typeface="Cambria"/>
                <a:cs typeface="Cambria"/>
                <a:sym typeface="Cambria"/>
              </a:rPr>
              <a:t>This was due to </a:t>
            </a:r>
            <a:r>
              <a:rPr lang="en" sz="1500" dirty="0">
                <a:solidFill>
                  <a:schemeClr val="dk1"/>
                </a:solidFill>
                <a:highlight>
                  <a:srgbClr val="FFFF00"/>
                </a:highlight>
                <a:latin typeface="Cambria"/>
                <a:ea typeface="Cambria"/>
                <a:cs typeface="Cambria"/>
                <a:sym typeface="Cambria"/>
              </a:rPr>
              <a:t>air cushion </a:t>
            </a:r>
            <a:r>
              <a:rPr lang="en" sz="1500" dirty="0">
                <a:solidFill>
                  <a:schemeClr val="dk1"/>
                </a:solidFill>
                <a:latin typeface="Cambria"/>
                <a:ea typeface="Cambria"/>
                <a:cs typeface="Cambria"/>
                <a:sym typeface="Cambria"/>
              </a:rPr>
              <a:t>building in front of the train moving at high speeds.</a:t>
            </a:r>
            <a:endParaRPr sz="1500" dirty="0">
              <a:solidFill>
                <a:schemeClr val="dk1"/>
              </a:solidFill>
              <a:latin typeface="Cambria"/>
              <a:ea typeface="Cambria"/>
              <a:cs typeface="Cambria"/>
              <a:sym typeface="Cambria"/>
            </a:endParaRPr>
          </a:p>
          <a:p>
            <a:pPr marL="457200" lvl="0" indent="-323850" algn="just" rtl="0">
              <a:lnSpc>
                <a:spcPct val="115000"/>
              </a:lnSpc>
              <a:spcBef>
                <a:spcPts val="0"/>
              </a:spcBef>
              <a:spcAft>
                <a:spcPts val="0"/>
              </a:spcAft>
              <a:buClr>
                <a:srgbClr val="151515"/>
              </a:buClr>
              <a:buSzPts val="1500"/>
              <a:buFont typeface="Cambria"/>
              <a:buChar char="●"/>
            </a:pPr>
            <a:r>
              <a:rPr lang="en" sz="1500" dirty="0">
                <a:solidFill>
                  <a:srgbClr val="151515"/>
                </a:solidFill>
                <a:highlight>
                  <a:srgbClr val="00FFFF"/>
                </a:highlight>
                <a:latin typeface="Cambria"/>
                <a:ea typeface="Cambria"/>
                <a:cs typeface="Cambria"/>
                <a:sym typeface="Cambria"/>
              </a:rPr>
              <a:t>An engineer had witnessed a kingfisher bird diving down through the air, going into the water and creating very little splash</a:t>
            </a:r>
            <a:endParaRPr sz="1500" dirty="0">
              <a:solidFill>
                <a:srgbClr val="151515"/>
              </a:solidFill>
              <a:highlight>
                <a:srgbClr val="00FFFF"/>
              </a:highlight>
              <a:latin typeface="Cambria"/>
              <a:ea typeface="Cambria"/>
              <a:cs typeface="Cambria"/>
              <a:sym typeface="Cambria"/>
            </a:endParaRPr>
          </a:p>
          <a:p>
            <a:pPr marL="0" lvl="0" indent="0" algn="just" rtl="0">
              <a:lnSpc>
                <a:spcPct val="115000"/>
              </a:lnSpc>
              <a:spcBef>
                <a:spcPts val="1000"/>
              </a:spcBef>
              <a:spcAft>
                <a:spcPts val="0"/>
              </a:spcAft>
              <a:buNone/>
            </a:pPr>
            <a:r>
              <a:rPr lang="en" sz="1500" b="1" dirty="0">
                <a:solidFill>
                  <a:schemeClr val="dk1"/>
                </a:solidFill>
                <a:latin typeface="Cambria"/>
                <a:ea typeface="Cambria"/>
                <a:cs typeface="Cambria"/>
                <a:sym typeface="Cambria"/>
              </a:rPr>
              <a:t>•</a:t>
            </a:r>
            <a:endParaRPr sz="1500" b="1" dirty="0">
              <a:solidFill>
                <a:schemeClr val="dk1"/>
              </a:solidFill>
              <a:latin typeface="Cambria"/>
              <a:ea typeface="Cambria"/>
              <a:cs typeface="Cambria"/>
              <a:sym typeface="Cambria"/>
            </a:endParaRPr>
          </a:p>
        </p:txBody>
      </p:sp>
      <p:pic>
        <p:nvPicPr>
          <p:cNvPr id="113" name="Google Shape;113;p19"/>
          <p:cNvPicPr preferRelativeResize="0"/>
          <p:nvPr/>
        </p:nvPicPr>
        <p:blipFill>
          <a:blip r:embed="rId5">
            <a:alphaModFix/>
          </a:blip>
          <a:stretch>
            <a:fillRect/>
          </a:stretch>
        </p:blipFill>
        <p:spPr>
          <a:xfrm>
            <a:off x="76200" y="2799907"/>
            <a:ext cx="2320225" cy="2343593"/>
          </a:xfrm>
          <a:prstGeom prst="rect">
            <a:avLst/>
          </a:prstGeom>
          <a:noFill/>
          <a:ln>
            <a:noFill/>
          </a:ln>
        </p:spPr>
      </p:pic>
      <p:pic>
        <p:nvPicPr>
          <p:cNvPr id="114" name="Google Shape;114;p19"/>
          <p:cNvPicPr preferRelativeResize="0"/>
          <p:nvPr/>
        </p:nvPicPr>
        <p:blipFill>
          <a:blip r:embed="rId6">
            <a:alphaModFix/>
          </a:blip>
          <a:stretch>
            <a:fillRect/>
          </a:stretch>
        </p:blipFill>
        <p:spPr>
          <a:xfrm>
            <a:off x="2548825" y="2736112"/>
            <a:ext cx="5869534" cy="2254988"/>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E116981-47B7-EFE6-0983-5A081840A09F}"/>
                  </a:ext>
                </a:extLst>
              </p14:cNvPr>
              <p14:cNvContentPartPr/>
              <p14:nvPr/>
            </p14:nvContentPartPr>
            <p14:xfrm>
              <a:off x="-702167" y="1575784"/>
              <a:ext cx="360" cy="360"/>
            </p14:xfrm>
          </p:contentPart>
        </mc:Choice>
        <mc:Fallback xmlns="">
          <p:pic>
            <p:nvPicPr>
              <p:cNvPr id="2" name="Ink 1">
                <a:extLst>
                  <a:ext uri="{FF2B5EF4-FFF2-40B4-BE49-F238E27FC236}">
                    <a16:creationId xmlns:a16="http://schemas.microsoft.com/office/drawing/2014/main" id="{AE116981-47B7-EFE6-0983-5A081840A09F}"/>
                  </a:ext>
                </a:extLst>
              </p:cNvPr>
              <p:cNvPicPr/>
              <p:nvPr/>
            </p:nvPicPr>
            <p:blipFill>
              <a:blip r:embed="rId8"/>
              <a:stretch>
                <a:fillRect/>
              </a:stretch>
            </p:blipFill>
            <p:spPr>
              <a:xfrm>
                <a:off x="-756167" y="14677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7257AFBB-7A6F-ADA2-AAEE-0205F81A2E02}"/>
                  </a:ext>
                </a:extLst>
              </p14:cNvPr>
              <p14:cNvContentPartPr/>
              <p14:nvPr/>
            </p14:nvContentPartPr>
            <p14:xfrm>
              <a:off x="-334607" y="2187784"/>
              <a:ext cx="360" cy="360"/>
            </p14:xfrm>
          </p:contentPart>
        </mc:Choice>
        <mc:Fallback xmlns="">
          <p:pic>
            <p:nvPicPr>
              <p:cNvPr id="3" name="Ink 2">
                <a:extLst>
                  <a:ext uri="{FF2B5EF4-FFF2-40B4-BE49-F238E27FC236}">
                    <a16:creationId xmlns:a16="http://schemas.microsoft.com/office/drawing/2014/main" id="{7257AFBB-7A6F-ADA2-AAEE-0205F81A2E02}"/>
                  </a:ext>
                </a:extLst>
              </p:cNvPr>
              <p:cNvPicPr/>
              <p:nvPr/>
            </p:nvPicPr>
            <p:blipFill>
              <a:blip r:embed="rId8"/>
              <a:stretch>
                <a:fillRect/>
              </a:stretch>
            </p:blipFill>
            <p:spPr>
              <a:xfrm>
                <a:off x="-388607" y="20797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B5C2DE41-17E8-9E58-609D-F049221BD169}"/>
                  </a:ext>
                </a:extLst>
              </p14:cNvPr>
              <p14:cNvContentPartPr/>
              <p14:nvPr/>
            </p14:nvContentPartPr>
            <p14:xfrm>
              <a:off x="-1502447" y="742744"/>
              <a:ext cx="360" cy="3600"/>
            </p14:xfrm>
          </p:contentPart>
        </mc:Choice>
        <mc:Fallback xmlns="">
          <p:pic>
            <p:nvPicPr>
              <p:cNvPr id="4" name="Ink 3">
                <a:extLst>
                  <a:ext uri="{FF2B5EF4-FFF2-40B4-BE49-F238E27FC236}">
                    <a16:creationId xmlns:a16="http://schemas.microsoft.com/office/drawing/2014/main" id="{B5C2DE41-17E8-9E58-609D-F049221BD169}"/>
                  </a:ext>
                </a:extLst>
              </p:cNvPr>
              <p:cNvPicPr/>
              <p:nvPr/>
            </p:nvPicPr>
            <p:blipFill>
              <a:blip r:embed="rId11"/>
              <a:stretch>
                <a:fillRect/>
              </a:stretch>
            </p:blipFill>
            <p:spPr>
              <a:xfrm>
                <a:off x="-1556447" y="634744"/>
                <a:ext cx="10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F2AC70F9-A0A1-696E-7610-8106E2C983D1}"/>
                  </a:ext>
                </a:extLst>
              </p14:cNvPr>
              <p14:cNvContentPartPr/>
              <p14:nvPr/>
            </p14:nvContentPartPr>
            <p14:xfrm>
              <a:off x="-1502447" y="751024"/>
              <a:ext cx="6840" cy="360"/>
            </p14:xfrm>
          </p:contentPart>
        </mc:Choice>
        <mc:Fallback xmlns="">
          <p:pic>
            <p:nvPicPr>
              <p:cNvPr id="5" name="Ink 4">
                <a:extLst>
                  <a:ext uri="{FF2B5EF4-FFF2-40B4-BE49-F238E27FC236}">
                    <a16:creationId xmlns:a16="http://schemas.microsoft.com/office/drawing/2014/main" id="{F2AC70F9-A0A1-696E-7610-8106E2C983D1}"/>
                  </a:ext>
                </a:extLst>
              </p:cNvPr>
              <p:cNvPicPr/>
              <p:nvPr/>
            </p:nvPicPr>
            <p:blipFill>
              <a:blip r:embed="rId13"/>
              <a:stretch>
                <a:fillRect/>
              </a:stretch>
            </p:blipFill>
            <p:spPr>
              <a:xfrm>
                <a:off x="-1556447" y="643024"/>
                <a:ext cx="114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4B0EA95D-5CCC-B86C-0285-D0AD291B36EA}"/>
                  </a:ext>
                </a:extLst>
              </p14:cNvPr>
              <p14:cNvContentPartPr/>
              <p14:nvPr/>
            </p14:nvContentPartPr>
            <p14:xfrm>
              <a:off x="2040673" y="130384"/>
              <a:ext cx="360" cy="360"/>
            </p14:xfrm>
          </p:contentPart>
        </mc:Choice>
        <mc:Fallback xmlns="">
          <p:pic>
            <p:nvPicPr>
              <p:cNvPr id="6" name="Ink 5">
                <a:extLst>
                  <a:ext uri="{FF2B5EF4-FFF2-40B4-BE49-F238E27FC236}">
                    <a16:creationId xmlns:a16="http://schemas.microsoft.com/office/drawing/2014/main" id="{4B0EA95D-5CCC-B86C-0285-D0AD291B36EA}"/>
                  </a:ext>
                </a:extLst>
              </p:cNvPr>
              <p:cNvPicPr/>
              <p:nvPr/>
            </p:nvPicPr>
            <p:blipFill>
              <a:blip r:embed="rId8"/>
              <a:stretch>
                <a:fillRect/>
              </a:stretch>
            </p:blipFill>
            <p:spPr>
              <a:xfrm>
                <a:off x="1987033" y="22384"/>
                <a:ext cx="108000" cy="216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29" name="Google Shape;129;p21"/>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30" name="Google Shape;130;p21"/>
          <p:cNvSpPr txBox="1"/>
          <p:nvPr/>
        </p:nvSpPr>
        <p:spPr>
          <a:xfrm>
            <a:off x="76200" y="0"/>
            <a:ext cx="67113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Nature-Bioinspired Materials and Mechanisms (Module-4)</a:t>
            </a:r>
            <a:endParaRPr sz="1600" b="1">
              <a:solidFill>
                <a:schemeClr val="dk1"/>
              </a:solidFill>
              <a:latin typeface="Cambria"/>
              <a:ea typeface="Cambria"/>
              <a:cs typeface="Cambria"/>
              <a:sym typeface="Cambria"/>
            </a:endParaRPr>
          </a:p>
          <a:p>
            <a:pPr marL="1616329" lvl="0" indent="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Sharkskin (Friction reducing swimsuits) </a:t>
            </a:r>
            <a:endParaRPr sz="1500" b="1">
              <a:solidFill>
                <a:schemeClr val="dk1"/>
              </a:solidFill>
              <a:latin typeface="Cambria"/>
              <a:ea typeface="Cambria"/>
              <a:cs typeface="Cambria"/>
              <a:sym typeface="Cambria"/>
            </a:endParaRPr>
          </a:p>
        </p:txBody>
      </p:sp>
      <p:sp>
        <p:nvSpPr>
          <p:cNvPr id="131" name="Google Shape;131;p21"/>
          <p:cNvSpPr txBox="1"/>
          <p:nvPr/>
        </p:nvSpPr>
        <p:spPr>
          <a:xfrm>
            <a:off x="225150" y="1314450"/>
            <a:ext cx="8312400" cy="981008"/>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dk1"/>
              </a:buClr>
              <a:buSzPts val="1500"/>
              <a:buFont typeface="Cambria"/>
              <a:buChar char="●"/>
            </a:pPr>
            <a:r>
              <a:rPr lang="en" sz="1500" dirty="0">
                <a:solidFill>
                  <a:schemeClr val="dk1"/>
                </a:solidFill>
                <a:latin typeface="Cambria"/>
                <a:ea typeface="Cambria"/>
                <a:cs typeface="Cambria"/>
                <a:sym typeface="Cambria"/>
              </a:rPr>
              <a:t>Shark skin is constructed of </a:t>
            </a:r>
            <a:r>
              <a:rPr lang="en" sz="1500" dirty="0">
                <a:solidFill>
                  <a:schemeClr val="dk1"/>
                </a:solidFill>
                <a:highlight>
                  <a:srgbClr val="00FF00"/>
                </a:highlight>
                <a:latin typeface="Cambria"/>
                <a:ea typeface="Cambria"/>
                <a:cs typeface="Cambria"/>
                <a:sym typeface="Cambria"/>
              </a:rPr>
              <a:t>overlapping scales</a:t>
            </a:r>
            <a:r>
              <a:rPr lang="en" sz="1500" dirty="0">
                <a:solidFill>
                  <a:schemeClr val="dk1"/>
                </a:solidFill>
                <a:latin typeface="Cambria"/>
                <a:ea typeface="Cambria"/>
                <a:cs typeface="Cambria"/>
                <a:sym typeface="Cambria"/>
              </a:rPr>
              <a:t>.</a:t>
            </a:r>
            <a:endParaRPr sz="1500" dirty="0">
              <a:solidFill>
                <a:schemeClr val="dk1"/>
              </a:solidFill>
              <a:latin typeface="Cambria"/>
              <a:ea typeface="Cambria"/>
              <a:cs typeface="Cambria"/>
              <a:sym typeface="Cambria"/>
            </a:endParaRPr>
          </a:p>
          <a:p>
            <a:pPr marL="457200" lvl="0" indent="-323850" algn="just" rtl="0">
              <a:lnSpc>
                <a:spcPct val="115000"/>
              </a:lnSpc>
              <a:spcBef>
                <a:spcPts val="0"/>
              </a:spcBef>
              <a:spcAft>
                <a:spcPts val="0"/>
              </a:spcAft>
              <a:buClr>
                <a:schemeClr val="dk1"/>
              </a:buClr>
              <a:buSzPts val="1500"/>
              <a:buFont typeface="Cambria"/>
              <a:buChar char="●"/>
            </a:pPr>
            <a:r>
              <a:rPr lang="en" sz="1500" dirty="0">
                <a:solidFill>
                  <a:schemeClr val="dk1"/>
                </a:solidFill>
                <a:latin typeface="Cambria"/>
                <a:ea typeface="Cambria"/>
                <a:cs typeface="Cambria"/>
                <a:sym typeface="Cambria"/>
              </a:rPr>
              <a:t>Nature through evolution, has ensured that </a:t>
            </a:r>
            <a:r>
              <a:rPr lang="en" sz="1500" dirty="0">
                <a:solidFill>
                  <a:schemeClr val="dk1"/>
                </a:solidFill>
                <a:highlight>
                  <a:srgbClr val="00FFFF"/>
                </a:highlight>
                <a:latin typeface="Cambria"/>
                <a:ea typeface="Cambria"/>
                <a:cs typeface="Cambria"/>
                <a:sym typeface="Cambria"/>
              </a:rPr>
              <a:t>water flows over the scales extremely efficiently, helping the shark to reach high speeds.</a:t>
            </a:r>
            <a:endParaRPr sz="1500" dirty="0">
              <a:solidFill>
                <a:schemeClr val="dk1"/>
              </a:solidFill>
              <a:highlight>
                <a:srgbClr val="00FFFF"/>
              </a:highlight>
              <a:latin typeface="Cambria"/>
              <a:ea typeface="Cambria"/>
              <a:cs typeface="Cambria"/>
              <a:sym typeface="Cambria"/>
            </a:endParaRPr>
          </a:p>
        </p:txBody>
      </p:sp>
      <p:pic>
        <p:nvPicPr>
          <p:cNvPr id="132" name="Google Shape;132;p21"/>
          <p:cNvPicPr preferRelativeResize="0"/>
          <p:nvPr/>
        </p:nvPicPr>
        <p:blipFill>
          <a:blip r:embed="rId5">
            <a:alphaModFix/>
          </a:blip>
          <a:stretch>
            <a:fillRect/>
          </a:stretch>
        </p:blipFill>
        <p:spPr>
          <a:xfrm>
            <a:off x="152400" y="2413350"/>
            <a:ext cx="3919592" cy="2577750"/>
          </a:xfrm>
          <a:prstGeom prst="rect">
            <a:avLst/>
          </a:prstGeom>
          <a:noFill/>
          <a:ln>
            <a:noFill/>
          </a:ln>
        </p:spPr>
      </p:pic>
      <p:pic>
        <p:nvPicPr>
          <p:cNvPr id="133" name="Google Shape;133;p21"/>
          <p:cNvPicPr preferRelativeResize="0"/>
          <p:nvPr/>
        </p:nvPicPr>
        <p:blipFill>
          <a:blip r:embed="rId6">
            <a:alphaModFix/>
          </a:blip>
          <a:stretch>
            <a:fillRect/>
          </a:stretch>
        </p:blipFill>
        <p:spPr>
          <a:xfrm>
            <a:off x="4224392" y="2413350"/>
            <a:ext cx="4505325" cy="2124075"/>
          </a:xfrm>
          <a:prstGeom prst="rect">
            <a:avLst/>
          </a:prstGeom>
          <a:noFill/>
          <a:ln>
            <a:noFill/>
          </a:ln>
        </p:spPr>
      </p:pic>
      <p:sp>
        <p:nvSpPr>
          <p:cNvPr id="134" name="Google Shape;134;p21"/>
          <p:cNvSpPr txBox="1"/>
          <p:nvPr/>
        </p:nvSpPr>
        <p:spPr>
          <a:xfrm>
            <a:off x="2258400" y="4774200"/>
            <a:ext cx="6885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b="1">
                <a:solidFill>
                  <a:schemeClr val="dk1"/>
                </a:solidFill>
                <a:latin typeface="Cambria"/>
                <a:ea typeface="Cambria"/>
                <a:cs typeface="Cambria"/>
                <a:sym typeface="Cambria"/>
              </a:rPr>
              <a:t>https://www.youtube.com/watch?v=YjeVRoDmXFs</a:t>
            </a:r>
            <a:endParaRPr sz="1100">
              <a:latin typeface="Cambria"/>
              <a:ea typeface="Cambria"/>
              <a:cs typeface="Cambria"/>
              <a:sym typeface="Cambria"/>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97171C4-C462-0655-A629-D0D7B7D9C9B3}"/>
                  </a:ext>
                </a:extLst>
              </p14:cNvPr>
              <p14:cNvContentPartPr/>
              <p14:nvPr/>
            </p14:nvContentPartPr>
            <p14:xfrm>
              <a:off x="-1526927" y="1118584"/>
              <a:ext cx="360" cy="360"/>
            </p14:xfrm>
          </p:contentPart>
        </mc:Choice>
        <mc:Fallback xmlns="">
          <p:pic>
            <p:nvPicPr>
              <p:cNvPr id="2" name="Ink 1">
                <a:extLst>
                  <a:ext uri="{FF2B5EF4-FFF2-40B4-BE49-F238E27FC236}">
                    <a16:creationId xmlns:a16="http://schemas.microsoft.com/office/drawing/2014/main" id="{997171C4-C462-0655-A629-D0D7B7D9C9B3}"/>
                  </a:ext>
                </a:extLst>
              </p:cNvPr>
              <p:cNvPicPr/>
              <p:nvPr/>
            </p:nvPicPr>
            <p:blipFill>
              <a:blip r:embed="rId8"/>
              <a:stretch>
                <a:fillRect/>
              </a:stretch>
            </p:blipFill>
            <p:spPr>
              <a:xfrm>
                <a:off x="-1580927" y="10105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94BCE966-D6C4-F05A-A8BE-217588975FF2}"/>
                  </a:ext>
                </a:extLst>
              </p14:cNvPr>
              <p14:cNvContentPartPr/>
              <p14:nvPr/>
            </p14:nvContentPartPr>
            <p14:xfrm>
              <a:off x="-293927" y="2254744"/>
              <a:ext cx="360" cy="6840"/>
            </p14:xfrm>
          </p:contentPart>
        </mc:Choice>
        <mc:Fallback xmlns="">
          <p:pic>
            <p:nvPicPr>
              <p:cNvPr id="4" name="Ink 3">
                <a:extLst>
                  <a:ext uri="{FF2B5EF4-FFF2-40B4-BE49-F238E27FC236}">
                    <a16:creationId xmlns:a16="http://schemas.microsoft.com/office/drawing/2014/main" id="{94BCE966-D6C4-F05A-A8BE-217588975FF2}"/>
                  </a:ext>
                </a:extLst>
              </p:cNvPr>
              <p:cNvPicPr/>
              <p:nvPr/>
            </p:nvPicPr>
            <p:blipFill>
              <a:blip r:embed="rId10"/>
              <a:stretch>
                <a:fillRect/>
              </a:stretch>
            </p:blipFill>
            <p:spPr>
              <a:xfrm>
                <a:off x="-347927" y="2147104"/>
                <a:ext cx="108000" cy="22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 name="Ink 4">
                <a:extLst>
                  <a:ext uri="{FF2B5EF4-FFF2-40B4-BE49-F238E27FC236}">
                    <a16:creationId xmlns:a16="http://schemas.microsoft.com/office/drawing/2014/main" id="{541A7142-BA54-59F4-02E4-CDB9E85BCEAC}"/>
                  </a:ext>
                </a:extLst>
              </p14:cNvPr>
              <p14:cNvContentPartPr/>
              <p14:nvPr/>
            </p14:nvContentPartPr>
            <p14:xfrm>
              <a:off x="-1200407" y="1632664"/>
              <a:ext cx="360" cy="360"/>
            </p14:xfrm>
          </p:contentPart>
        </mc:Choice>
        <mc:Fallback xmlns="">
          <p:pic>
            <p:nvPicPr>
              <p:cNvPr id="5" name="Ink 4">
                <a:extLst>
                  <a:ext uri="{FF2B5EF4-FFF2-40B4-BE49-F238E27FC236}">
                    <a16:creationId xmlns:a16="http://schemas.microsoft.com/office/drawing/2014/main" id="{541A7142-BA54-59F4-02E4-CDB9E85BCEAC}"/>
                  </a:ext>
                </a:extLst>
              </p:cNvPr>
              <p:cNvPicPr/>
              <p:nvPr/>
            </p:nvPicPr>
            <p:blipFill>
              <a:blip r:embed="rId12"/>
              <a:stretch>
                <a:fillRect/>
              </a:stretch>
            </p:blipFill>
            <p:spPr>
              <a:xfrm>
                <a:off x="-1218047" y="1525024"/>
                <a:ext cx="36000" cy="216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7943850" y="54850"/>
            <a:ext cx="943750" cy="999250"/>
          </a:xfrm>
          <a:prstGeom prst="rect">
            <a:avLst/>
          </a:prstGeom>
          <a:noFill/>
          <a:ln>
            <a:noFill/>
          </a:ln>
        </p:spPr>
      </p:pic>
      <p:pic>
        <p:nvPicPr>
          <p:cNvPr id="140" name="Google Shape;140;p22"/>
          <p:cNvPicPr preferRelativeResize="0"/>
          <p:nvPr/>
        </p:nvPicPr>
        <p:blipFill>
          <a:blip r:embed="rId4">
            <a:alphaModFix/>
          </a:blip>
          <a:stretch>
            <a:fillRect/>
          </a:stretch>
        </p:blipFill>
        <p:spPr>
          <a:xfrm>
            <a:off x="0" y="1120775"/>
            <a:ext cx="7924800" cy="57150"/>
          </a:xfrm>
          <a:prstGeom prst="rect">
            <a:avLst/>
          </a:prstGeom>
          <a:noFill/>
          <a:ln>
            <a:noFill/>
          </a:ln>
        </p:spPr>
      </p:pic>
      <p:sp>
        <p:nvSpPr>
          <p:cNvPr id="141" name="Google Shape;141;p22"/>
          <p:cNvSpPr txBox="1"/>
          <p:nvPr/>
        </p:nvSpPr>
        <p:spPr>
          <a:xfrm>
            <a:off x="76200" y="0"/>
            <a:ext cx="6711300" cy="120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Cambria"/>
                <a:ea typeface="Cambria"/>
                <a:cs typeface="Cambria"/>
                <a:sym typeface="Cambria"/>
              </a:rPr>
              <a:t>Biology for Engineers</a:t>
            </a:r>
            <a:endParaRPr sz="1800" b="1">
              <a:solidFill>
                <a:schemeClr val="dk1"/>
              </a:solidFill>
              <a:latin typeface="Cambria"/>
              <a:ea typeface="Cambria"/>
              <a:cs typeface="Cambria"/>
              <a:sym typeface="Cambria"/>
            </a:endParaRPr>
          </a:p>
          <a:p>
            <a:pPr marL="457200" lvl="0" indent="0" algn="l" rtl="0">
              <a:lnSpc>
                <a:spcPct val="150000"/>
              </a:lnSpc>
              <a:spcBef>
                <a:spcPts val="0"/>
              </a:spcBef>
              <a:spcAft>
                <a:spcPts val="0"/>
              </a:spcAft>
              <a:buNone/>
            </a:pPr>
            <a:r>
              <a:rPr lang="en" sz="1600" b="1">
                <a:solidFill>
                  <a:schemeClr val="dk1"/>
                </a:solidFill>
                <a:latin typeface="Cambria"/>
                <a:ea typeface="Cambria"/>
                <a:cs typeface="Cambria"/>
                <a:sym typeface="Cambria"/>
              </a:rPr>
              <a:t>Nature-Bioinspired Materials and Mechanisms (Module-4)</a:t>
            </a:r>
            <a:endParaRPr sz="1600" b="1">
              <a:solidFill>
                <a:schemeClr val="dk1"/>
              </a:solidFill>
              <a:latin typeface="Cambria"/>
              <a:ea typeface="Cambria"/>
              <a:cs typeface="Cambria"/>
              <a:sym typeface="Cambria"/>
            </a:endParaRPr>
          </a:p>
          <a:p>
            <a:pPr marL="1616329" lvl="0" indent="0" algn="l" rtl="0">
              <a:spcBef>
                <a:spcPts val="33"/>
              </a:spcBef>
              <a:spcAft>
                <a:spcPts val="0"/>
              </a:spcAft>
              <a:buClr>
                <a:schemeClr val="dk1"/>
              </a:buClr>
              <a:buSzPts val="1100"/>
              <a:buFont typeface="Arial"/>
              <a:buNone/>
            </a:pPr>
            <a:r>
              <a:rPr lang="en" sz="1500" b="1">
                <a:solidFill>
                  <a:schemeClr val="dk1"/>
                </a:solidFill>
                <a:latin typeface="Cambria"/>
                <a:ea typeface="Cambria"/>
                <a:cs typeface="Cambria"/>
                <a:sym typeface="Cambria"/>
              </a:rPr>
              <a:t>Sharkskin (Friction reducing swimsuits) </a:t>
            </a:r>
            <a:endParaRPr sz="1500" b="1">
              <a:solidFill>
                <a:schemeClr val="dk1"/>
              </a:solidFill>
              <a:latin typeface="Cambria"/>
              <a:ea typeface="Cambria"/>
              <a:cs typeface="Cambria"/>
              <a:sym typeface="Cambria"/>
            </a:endParaRPr>
          </a:p>
        </p:txBody>
      </p:sp>
      <p:pic>
        <p:nvPicPr>
          <p:cNvPr id="4" name="Picture 3">
            <a:extLst>
              <a:ext uri="{FF2B5EF4-FFF2-40B4-BE49-F238E27FC236}">
                <a16:creationId xmlns:a16="http://schemas.microsoft.com/office/drawing/2014/main" id="{CAF8370E-1BD9-C74B-F19B-158425DA4D15}"/>
              </a:ext>
            </a:extLst>
          </p:cNvPr>
          <p:cNvPicPr>
            <a:picLocks noChangeAspect="1"/>
          </p:cNvPicPr>
          <p:nvPr/>
        </p:nvPicPr>
        <p:blipFill>
          <a:blip r:embed="rId5"/>
          <a:stretch>
            <a:fillRect/>
          </a:stretch>
        </p:blipFill>
        <p:spPr>
          <a:xfrm>
            <a:off x="184298" y="1547218"/>
            <a:ext cx="4492144" cy="3152373"/>
          </a:xfrm>
          <a:prstGeom prst="rect">
            <a:avLst/>
          </a:prstGeom>
        </p:spPr>
      </p:pic>
      <p:pic>
        <p:nvPicPr>
          <p:cNvPr id="5" name="Picture 4">
            <a:extLst>
              <a:ext uri="{FF2B5EF4-FFF2-40B4-BE49-F238E27FC236}">
                <a16:creationId xmlns:a16="http://schemas.microsoft.com/office/drawing/2014/main" id="{CEC16818-9324-48FF-699D-4047BDE18144}"/>
              </a:ext>
            </a:extLst>
          </p:cNvPr>
          <p:cNvPicPr>
            <a:picLocks noChangeAspect="1"/>
          </p:cNvPicPr>
          <p:nvPr/>
        </p:nvPicPr>
        <p:blipFill>
          <a:blip r:embed="rId6"/>
          <a:stretch>
            <a:fillRect/>
          </a:stretch>
        </p:blipFill>
        <p:spPr>
          <a:xfrm>
            <a:off x="4967587" y="1204800"/>
            <a:ext cx="3526110" cy="3795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B61F-D1D9-0C1E-30F7-C2F47F67E4A8}"/>
              </a:ext>
            </a:extLst>
          </p:cNvPr>
          <p:cNvSpPr>
            <a:spLocks noGrp="1"/>
          </p:cNvSpPr>
          <p:nvPr>
            <p:ph type="title"/>
          </p:nvPr>
        </p:nvSpPr>
        <p:spPr>
          <a:xfrm>
            <a:off x="311700" y="225288"/>
            <a:ext cx="8520600" cy="575701"/>
          </a:xfrm>
        </p:spPr>
        <p:txBody>
          <a:bodyPr>
            <a:noAutofit/>
          </a:bodyPr>
          <a:lstStyle/>
          <a:p>
            <a:r>
              <a:rPr lang="en-US" sz="3200" dirty="0">
                <a:solidFill>
                  <a:srgbClr val="FF0000"/>
                </a:solidFill>
                <a:effectLst/>
                <a:latin typeface="Arial" panose="020B0604020202020204" pitchFamily="34" charset="0"/>
                <a:ea typeface="Arial" panose="020B0604020202020204" pitchFamily="34" charset="0"/>
              </a:rPr>
              <a:t>Bird flying (GPS and aircraft), </a:t>
            </a:r>
            <a:endParaRPr lang="en-IN" sz="3200" dirty="0">
              <a:solidFill>
                <a:srgbClr val="FF0000"/>
              </a:solidFill>
            </a:endParaRPr>
          </a:p>
        </p:txBody>
      </p:sp>
      <p:sp>
        <p:nvSpPr>
          <p:cNvPr id="3" name="Text Placeholder 2">
            <a:extLst>
              <a:ext uri="{FF2B5EF4-FFF2-40B4-BE49-F238E27FC236}">
                <a16:creationId xmlns:a16="http://schemas.microsoft.com/office/drawing/2014/main" id="{73240C9E-6BCC-F457-F617-7A52347A000A}"/>
              </a:ext>
            </a:extLst>
          </p:cNvPr>
          <p:cNvSpPr>
            <a:spLocks noGrp="1"/>
          </p:cNvSpPr>
          <p:nvPr>
            <p:ph type="body" idx="1"/>
          </p:nvPr>
        </p:nvSpPr>
        <p:spPr>
          <a:xfrm>
            <a:off x="311700" y="800989"/>
            <a:ext cx="8520600" cy="3767886"/>
          </a:xfrm>
        </p:spPr>
        <p:txBody>
          <a:bodyPr>
            <a:normAutofit lnSpcReduction="10000"/>
          </a:bodyPr>
          <a:lstStyle/>
          <a:p>
            <a:pPr marL="114300" indent="0">
              <a:buNone/>
            </a:pPr>
            <a:r>
              <a:rPr lang="en-US" sz="2400" b="0" i="0" dirty="0">
                <a:solidFill>
                  <a:srgbClr val="FF0000"/>
                </a:solidFill>
                <a:effectLst/>
                <a:latin typeface="Arial" panose="020B0604020202020204" pitchFamily="34" charset="0"/>
              </a:rPr>
              <a:t>GPS</a:t>
            </a:r>
            <a:r>
              <a:rPr lang="en-US" sz="3200" b="0" i="0" dirty="0">
                <a:solidFill>
                  <a:srgbClr val="FF0000"/>
                </a:solidFill>
                <a:effectLst/>
                <a:latin typeface="Arial" panose="020B0604020202020204" pitchFamily="34" charset="0"/>
              </a:rPr>
              <a:t> </a:t>
            </a:r>
          </a:p>
          <a:p>
            <a:pPr marL="114300" indent="0">
              <a:buNone/>
            </a:pPr>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Global Positioning System</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GPS</a:t>
            </a:r>
            <a:r>
              <a:rPr lang="en-US" b="0" i="0" dirty="0">
                <a:solidFill>
                  <a:srgbClr val="202122"/>
                </a:solidFill>
                <a:effectLst/>
                <a:latin typeface="Arial" panose="020B0604020202020204" pitchFamily="34" charset="0"/>
              </a:rPr>
              <a:t>), is a </a:t>
            </a:r>
            <a:r>
              <a:rPr lang="en-US" dirty="0">
                <a:solidFill>
                  <a:srgbClr val="3366CC"/>
                </a:solidFill>
                <a:latin typeface="Arial" panose="020B0604020202020204" pitchFamily="34" charset="0"/>
              </a:rPr>
              <a:t>satellite-based radio navigation </a:t>
            </a:r>
            <a:r>
              <a:rPr lang="en-US" b="0" i="0" dirty="0">
                <a:solidFill>
                  <a:srgbClr val="202122"/>
                </a:solidFill>
                <a:effectLst/>
                <a:latin typeface="Arial" panose="020B0604020202020204" pitchFamily="34" charset="0"/>
              </a:rPr>
              <a:t>that provides </a:t>
            </a:r>
            <a:r>
              <a:rPr lang="en-US" dirty="0">
                <a:solidFill>
                  <a:srgbClr val="3366CC"/>
                </a:solidFill>
                <a:latin typeface="Arial" panose="020B0604020202020204" pitchFamily="34" charset="0"/>
              </a:rPr>
              <a:t>geolocation</a:t>
            </a:r>
            <a:r>
              <a:rPr lang="en-US" b="0" i="0" dirty="0">
                <a:solidFill>
                  <a:srgbClr val="202122"/>
                </a:solidFill>
                <a:effectLst/>
                <a:latin typeface="Arial" panose="020B0604020202020204" pitchFamily="34" charset="0"/>
              </a:rPr>
              <a:t> and </a:t>
            </a:r>
            <a:r>
              <a:rPr lang="en-US" dirty="0">
                <a:solidFill>
                  <a:srgbClr val="3366CC"/>
                </a:solidFill>
                <a:latin typeface="Arial" panose="020B0604020202020204" pitchFamily="34" charset="0"/>
              </a:rPr>
              <a:t>time information</a:t>
            </a:r>
            <a:r>
              <a:rPr lang="en-US" b="0" i="0" dirty="0">
                <a:solidFill>
                  <a:srgbClr val="202122"/>
                </a:solidFill>
                <a:effectLst/>
                <a:latin typeface="Arial" panose="020B0604020202020204" pitchFamily="34" charset="0"/>
              </a:rPr>
              <a:t> to a </a:t>
            </a:r>
            <a:r>
              <a:rPr lang="en-US" dirty="0">
                <a:solidFill>
                  <a:srgbClr val="3366CC"/>
                </a:solidFill>
                <a:latin typeface="Arial" panose="020B0604020202020204" pitchFamily="34" charset="0"/>
              </a:rPr>
              <a:t>GPS receiver</a:t>
            </a:r>
            <a:r>
              <a:rPr lang="en-US" b="0" i="0" dirty="0">
                <a:solidFill>
                  <a:srgbClr val="202122"/>
                </a:solidFill>
                <a:effectLst/>
                <a:latin typeface="Arial" panose="020B0604020202020204" pitchFamily="34" charset="0"/>
              </a:rPr>
              <a:t> anywhere on or near the Earth </a:t>
            </a:r>
          </a:p>
          <a:p>
            <a:pPr marL="114300" indent="0">
              <a:buNone/>
            </a:pPr>
            <a:endParaRPr lang="en-US" b="0" i="0" dirty="0">
              <a:solidFill>
                <a:srgbClr val="202122"/>
              </a:solidFill>
              <a:effectLst/>
              <a:latin typeface="Arial" panose="020B0604020202020204" pitchFamily="34" charset="0"/>
            </a:endParaRPr>
          </a:p>
          <a:p>
            <a:pPr marL="114300" indent="0">
              <a:buNone/>
            </a:pPr>
            <a:r>
              <a:rPr lang="en-US" dirty="0">
                <a:solidFill>
                  <a:srgbClr val="FF0000"/>
                </a:solidFill>
                <a:latin typeface="Arial" panose="020B0604020202020204" pitchFamily="34" charset="0"/>
              </a:rPr>
              <a:t>GPS Components : </a:t>
            </a:r>
            <a:r>
              <a:rPr lang="en-US" dirty="0">
                <a:solidFill>
                  <a:schemeClr val="tx1"/>
                </a:solidFill>
                <a:latin typeface="Arial" panose="020B0604020202020204" pitchFamily="34" charset="0"/>
              </a:rPr>
              <a:t>Comprises of </a:t>
            </a:r>
            <a:r>
              <a:rPr lang="en-US" b="1" i="1" dirty="0">
                <a:solidFill>
                  <a:schemeClr val="tx1"/>
                </a:solidFill>
                <a:effectLst/>
                <a:latin typeface="Poppins" panose="00000500000000000000" pitchFamily="2" charset="0"/>
              </a:rPr>
              <a:t>satellites( space segment ), ground stations ( control segments )</a:t>
            </a:r>
            <a:r>
              <a:rPr lang="en-US" b="0" i="0" dirty="0">
                <a:solidFill>
                  <a:schemeClr val="tx1"/>
                </a:solidFill>
                <a:effectLst/>
                <a:latin typeface="Poppins" panose="00000500000000000000" pitchFamily="2" charset="0"/>
              </a:rPr>
              <a:t> and </a:t>
            </a:r>
            <a:r>
              <a:rPr lang="en-US" b="1" i="1" dirty="0">
                <a:solidFill>
                  <a:schemeClr val="tx1"/>
                </a:solidFill>
                <a:effectLst/>
                <a:latin typeface="Poppins" panose="00000500000000000000" pitchFamily="2" charset="0"/>
              </a:rPr>
              <a:t>receivers</a:t>
            </a:r>
            <a:r>
              <a:rPr lang="en-US" b="0" i="0" dirty="0">
                <a:solidFill>
                  <a:srgbClr val="444444"/>
                </a:solidFill>
                <a:effectLst/>
                <a:latin typeface="Poppins" panose="00000500000000000000" pitchFamily="2" charset="0"/>
              </a:rPr>
              <a:t>. ( user segments)</a:t>
            </a:r>
          </a:p>
          <a:p>
            <a:pPr marL="114300" indent="0">
              <a:buNone/>
            </a:pPr>
            <a:r>
              <a:rPr lang="en-US" b="0" i="1" dirty="0">
                <a:solidFill>
                  <a:srgbClr val="444444"/>
                </a:solidFill>
                <a:effectLst/>
                <a:latin typeface="Poppins" panose="00000500000000000000" pitchFamily="2" charset="0"/>
              </a:rPr>
              <a:t>Satellites</a:t>
            </a:r>
            <a:r>
              <a:rPr lang="en-US" b="0" i="0" dirty="0">
                <a:solidFill>
                  <a:srgbClr val="444444"/>
                </a:solidFill>
                <a:effectLst/>
                <a:latin typeface="Poppins" panose="00000500000000000000" pitchFamily="2" charset="0"/>
              </a:rPr>
              <a:t> send  signals. The </a:t>
            </a:r>
            <a:r>
              <a:rPr lang="en-US" b="0" i="1" dirty="0">
                <a:solidFill>
                  <a:srgbClr val="444444"/>
                </a:solidFill>
                <a:effectLst/>
                <a:latin typeface="Poppins" panose="00000500000000000000" pitchFamily="2" charset="0"/>
              </a:rPr>
              <a:t>ground stations</a:t>
            </a:r>
            <a:r>
              <a:rPr lang="en-US" b="0" i="0" dirty="0">
                <a:solidFill>
                  <a:srgbClr val="444444"/>
                </a:solidFill>
                <a:effectLst/>
                <a:latin typeface="Poppins" panose="00000500000000000000" pitchFamily="2" charset="0"/>
              </a:rPr>
              <a:t>  uses the  radar to track the satellites  positions  </a:t>
            </a:r>
          </a:p>
          <a:p>
            <a:pPr marL="114300" indent="0">
              <a:buNone/>
            </a:pPr>
            <a:r>
              <a:rPr lang="en-US" b="0" i="0" dirty="0">
                <a:solidFill>
                  <a:srgbClr val="444444"/>
                </a:solidFill>
                <a:effectLst/>
                <a:latin typeface="Poppins" panose="00000500000000000000" pitchFamily="2" charset="0"/>
              </a:rPr>
              <a:t>  The </a:t>
            </a:r>
            <a:r>
              <a:rPr lang="en-US" b="0" i="1" dirty="0">
                <a:solidFill>
                  <a:srgbClr val="444444"/>
                </a:solidFill>
                <a:effectLst/>
                <a:latin typeface="Poppins" panose="00000500000000000000" pitchFamily="2" charset="0"/>
              </a:rPr>
              <a:t>receiver</a:t>
            </a:r>
            <a:r>
              <a:rPr lang="en-US" b="0" i="0" dirty="0">
                <a:solidFill>
                  <a:srgbClr val="444444"/>
                </a:solidFill>
                <a:effectLst/>
                <a:latin typeface="Poppins" panose="00000500000000000000" pitchFamily="2" charset="0"/>
              </a:rPr>
              <a:t> is a device that  might find in  phone  in  car and </a:t>
            </a:r>
            <a:r>
              <a:rPr lang="en-US" dirty="0">
                <a:solidFill>
                  <a:srgbClr val="444444"/>
                </a:solidFill>
                <a:latin typeface="Poppins" panose="00000500000000000000" pitchFamily="2" charset="0"/>
              </a:rPr>
              <a:t>continuously obtained </a:t>
            </a:r>
            <a:r>
              <a:rPr lang="en-US" b="0" i="0" dirty="0">
                <a:solidFill>
                  <a:srgbClr val="444444"/>
                </a:solidFill>
                <a:effectLst/>
                <a:latin typeface="Poppins" panose="00000500000000000000" pitchFamily="2" charset="0"/>
              </a:rPr>
              <a:t>  signals from the satellites.</a:t>
            </a:r>
            <a:endParaRPr lang="en-IN" dirty="0">
              <a:solidFill>
                <a:srgbClr val="FF0000"/>
              </a:solidFill>
            </a:endParaRPr>
          </a:p>
        </p:txBody>
      </p:sp>
    </p:spTree>
    <p:extLst>
      <p:ext uri="{BB962C8B-B14F-4D97-AF65-F5344CB8AC3E}">
        <p14:creationId xmlns:p14="http://schemas.microsoft.com/office/powerpoint/2010/main" val="32567731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TotalTime>
  <Words>2104</Words>
  <Application>Microsoft Office PowerPoint</Application>
  <PresentationFormat>On-screen Show (16:9)</PresentationFormat>
  <Paragraphs>142</Paragraphs>
  <Slides>24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Arial</vt:lpstr>
      <vt:lpstr>Barlow</vt:lpstr>
      <vt:lpstr>Cambria</vt:lpstr>
      <vt:lpstr>Google Sans</vt:lpstr>
      <vt:lpstr>Helvetica Neue</vt:lpstr>
      <vt:lpstr>Hexagon-Akkurat-Regular</vt:lpstr>
      <vt:lpstr>inherit</vt:lpstr>
      <vt:lpstr>Lora</vt:lpstr>
      <vt:lpstr>Poppins</vt:lpstr>
      <vt:lpstr>RalewayRegular</vt:lpstr>
      <vt:lpstr>Roboto</vt:lpstr>
      <vt:lpstr>source-serif-pro</vt:lpstr>
      <vt:lpstr>Wingdings</vt:lpstr>
      <vt:lpstr>Simple Light</vt:lpstr>
      <vt:lpstr>Biology for Engineers  21BE45</vt:lpstr>
      <vt:lpstr>PowerPoint Presentation</vt:lpstr>
      <vt:lpstr>Velcro consisting of two strips of nylon fabric, one having tiny hooked threads and the other a coarse surface, that form a strong bond when pressed together.  The fastener consisted of two components: a lineal fabric strip with tiny hooks that could ‘attach with another fabric strip with smaller loops, attaching temporarily, until pulled apart.  Initially made of cotton, which proved impractical, the fastener was eventually constructed with nylon and polyester.</vt:lpstr>
      <vt:lpstr>PowerPoint Presentation</vt:lpstr>
      <vt:lpstr>PowerPoint Presentation</vt:lpstr>
      <vt:lpstr>PowerPoint Presentation</vt:lpstr>
      <vt:lpstr>PowerPoint Presentation</vt:lpstr>
      <vt:lpstr>PowerPoint Presentation</vt:lpstr>
      <vt:lpstr>Bird flying (GPS and aircraft), </vt:lpstr>
      <vt:lpstr>PowerPoint Presentation</vt:lpstr>
      <vt:lpstr>PowerPoint Presentation</vt:lpstr>
      <vt:lpstr>How GPS works</vt:lpstr>
      <vt:lpstr>GPS and Bird Flight </vt:lpstr>
      <vt:lpstr>PowerPoint Presentation</vt:lpstr>
      <vt:lpstr>PowerPoint Presentation</vt:lpstr>
      <vt:lpstr>PowerPoint Presentation</vt:lpstr>
      <vt:lpstr> Bird and Aircraft flying :  Aerodynamics </vt:lpstr>
      <vt:lpstr>PowerPoint Presentation</vt:lpstr>
      <vt:lpstr>PowerPoint Presentation</vt:lpstr>
      <vt:lpstr>PowerPoint Presentation</vt:lpstr>
      <vt:lpstr>Lotus leaf effect (Super hydrophobic and self-cleaning surfaces),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Biology for Engineers  21BE45</dc:title>
  <dc:creator>91990</dc:creator>
  <cp:lastModifiedBy>Sulthan Pasha</cp:lastModifiedBy>
  <cp:revision>74</cp:revision>
  <dcterms:modified xsi:type="dcterms:W3CDTF">2023-09-28T06:33:34Z</dcterms:modified>
</cp:coreProperties>
</file>